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purl.oclc.org/ooxml/officeDocument/relationships/metadata/thumbnail" Target="docProps/thumbnail.jpeg"/><Relationship Id="rId1" Type="http://purl.oclc.org/ooxml/officeDocument/relationships/officeDocument" Target="ppt/presentation.xml"/><Relationship Id="rId4" Type="http://purl.oclc.org/ooxml/officeDocument/relationships/extendedProperties" Target="docProps/app.xml"/></Relationships>
</file>

<file path=ppt/presentation.xml><?xml version="1.0" encoding="utf-8"?>
<p:presentation xmlns:a="http://purl.oclc.org/ooxml/drawingml/main" xmlns:r="http://purl.oclc.org/ooxml/officeDocument/relationships" xmlns:p="http://purl.oclc.org/ooxml/presentationml/main" saveSubsetFonts="1" autoCompressPictures="0" conformance="strict">
  <p:sldMasterIdLst>
    <p:sldMasterId id="2147483648" r:id="rId1"/>
  </p:sldMasterIdLst>
  <p:notesMasterIdLst>
    <p:notesMasterId r:id="rId41"/>
  </p:notesMasterIdLst>
  <p:sldIdLst>
    <p:sldId id="293" r:id="rId2"/>
    <p:sldId id="257" r:id="rId3"/>
    <p:sldId id="262" r:id="rId4"/>
    <p:sldId id="259" r:id="rId5"/>
    <p:sldId id="260" r:id="rId6"/>
    <p:sldId id="261" r:id="rId7"/>
    <p:sldId id="277" r:id="rId8"/>
    <p:sldId id="278" r:id="rId9"/>
    <p:sldId id="279" r:id="rId10"/>
    <p:sldId id="280" r:id="rId11"/>
    <p:sldId id="267" r:id="rId12"/>
    <p:sldId id="281" r:id="rId13"/>
    <p:sldId id="269" r:id="rId14"/>
    <p:sldId id="282" r:id="rId15"/>
    <p:sldId id="271" r:id="rId16"/>
    <p:sldId id="272" r:id="rId17"/>
    <p:sldId id="284" r:id="rId18"/>
    <p:sldId id="302" r:id="rId19"/>
    <p:sldId id="303" r:id="rId20"/>
    <p:sldId id="304" r:id="rId21"/>
    <p:sldId id="305" r:id="rId22"/>
    <p:sldId id="306" r:id="rId23"/>
    <p:sldId id="292" r:id="rId24"/>
    <p:sldId id="265" r:id="rId25"/>
    <p:sldId id="264" r:id="rId26"/>
    <p:sldId id="308" r:id="rId27"/>
    <p:sldId id="266" r:id="rId28"/>
    <p:sldId id="294" r:id="rId29"/>
    <p:sldId id="295" r:id="rId30"/>
    <p:sldId id="296" r:id="rId31"/>
    <p:sldId id="270" r:id="rId32"/>
    <p:sldId id="297" r:id="rId33"/>
    <p:sldId id="298" r:id="rId34"/>
    <p:sldId id="273" r:id="rId35"/>
    <p:sldId id="299" r:id="rId36"/>
    <p:sldId id="300" r:id="rId37"/>
    <p:sldId id="301" r:id="rId38"/>
    <p:sldId id="276" r:id="rId39"/>
    <p:sldId id="307" r:id="rId4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purl.oclc.org/ooxml/drawingml/main" xmlns:r="http://purl.oclc.org/ooxml/officeDocument/relationships" xmlns:p="http://purl.oclc.org/ooxml/presentationml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purl.oclc.org/ooxml/drawingml/main" def="{5C22544A-7EE6-4342-B048-85BDC9FD1C3A}"/>
</file>

<file path=ppt/viewProps.xml><?xml version="1.0" encoding="utf-8"?>
<p:viewPr xmlns:a="http://purl.oclc.org/ooxml/drawingml/main" xmlns:r="http://purl.oclc.org/ooxml/officeDocument/relationships" xmlns:p="http://purl.oclc.org/ooxml/presentationml/main" lastView="sldThumbnailView">
  <p:normalViewPr>
    <p:restoredLeft sz="15.626%"/>
    <p:restoredTop sz="72.531%" autoAdjust="0"/>
  </p:normalViewPr>
  <p:slideViewPr>
    <p:cSldViewPr snapToGrid="0" snapToObjects="1">
      <p:cViewPr varScale="1">
        <p:scale>
          <a:sx n="83" d="100"/>
          <a:sy n="83" d="100"/>
        </p:scale>
        <p:origin x="163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purl.oclc.org/ooxml/officeDocument/relationships/slide" Target="slides/slide7.xml"/><Relationship Id="rId13" Type="http://purl.oclc.org/ooxml/officeDocument/relationships/slide" Target="slides/slide12.xml"/><Relationship Id="rId18" Type="http://purl.oclc.org/ooxml/officeDocument/relationships/slide" Target="slides/slide17.xml"/><Relationship Id="rId26" Type="http://purl.oclc.org/ooxml/officeDocument/relationships/slide" Target="slides/slide25.xml"/><Relationship Id="rId39" Type="http://purl.oclc.org/ooxml/officeDocument/relationships/slide" Target="slides/slide38.xml"/><Relationship Id="rId3" Type="http://purl.oclc.org/ooxml/officeDocument/relationships/slide" Target="slides/slide2.xml"/><Relationship Id="rId21" Type="http://purl.oclc.org/ooxml/officeDocument/relationships/slide" Target="slides/slide20.xml"/><Relationship Id="rId34" Type="http://purl.oclc.org/ooxml/officeDocument/relationships/slide" Target="slides/slide33.xml"/><Relationship Id="rId42" Type="http://purl.oclc.org/ooxml/officeDocument/relationships/presProps" Target="presProps.xml"/><Relationship Id="rId7" Type="http://purl.oclc.org/ooxml/officeDocument/relationships/slide" Target="slides/slide6.xml"/><Relationship Id="rId12" Type="http://purl.oclc.org/ooxml/officeDocument/relationships/slide" Target="slides/slide11.xml"/><Relationship Id="rId17" Type="http://purl.oclc.org/ooxml/officeDocument/relationships/slide" Target="slides/slide16.xml"/><Relationship Id="rId25" Type="http://purl.oclc.org/ooxml/officeDocument/relationships/slide" Target="slides/slide24.xml"/><Relationship Id="rId33" Type="http://purl.oclc.org/ooxml/officeDocument/relationships/slide" Target="slides/slide32.xml"/><Relationship Id="rId38" Type="http://purl.oclc.org/ooxml/officeDocument/relationships/slide" Target="slides/slide37.xml"/><Relationship Id="rId2" Type="http://purl.oclc.org/ooxml/officeDocument/relationships/slide" Target="slides/slide1.xml"/><Relationship Id="rId16" Type="http://purl.oclc.org/ooxml/officeDocument/relationships/slide" Target="slides/slide15.xml"/><Relationship Id="rId20" Type="http://purl.oclc.org/ooxml/officeDocument/relationships/slide" Target="slides/slide19.xml"/><Relationship Id="rId29" Type="http://purl.oclc.org/ooxml/officeDocument/relationships/slide" Target="slides/slide28.xml"/><Relationship Id="rId41" Type="http://purl.oclc.org/ooxml/officeDocument/relationships/notesMaster" Target="notesMasters/notesMaster1.xml"/><Relationship Id="rId1" Type="http://purl.oclc.org/ooxml/officeDocument/relationships/slideMaster" Target="slideMasters/slideMaster1.xml"/><Relationship Id="rId6" Type="http://purl.oclc.org/ooxml/officeDocument/relationships/slide" Target="slides/slide5.xml"/><Relationship Id="rId11" Type="http://purl.oclc.org/ooxml/officeDocument/relationships/slide" Target="slides/slide10.xml"/><Relationship Id="rId24" Type="http://purl.oclc.org/ooxml/officeDocument/relationships/slide" Target="slides/slide23.xml"/><Relationship Id="rId32" Type="http://purl.oclc.org/ooxml/officeDocument/relationships/slide" Target="slides/slide31.xml"/><Relationship Id="rId37" Type="http://purl.oclc.org/ooxml/officeDocument/relationships/slide" Target="slides/slide36.xml"/><Relationship Id="rId40" Type="http://purl.oclc.org/ooxml/officeDocument/relationships/slide" Target="slides/slide39.xml"/><Relationship Id="rId45" Type="http://purl.oclc.org/ooxml/officeDocument/relationships/tableStyles" Target="tableStyles.xml"/><Relationship Id="rId5" Type="http://purl.oclc.org/ooxml/officeDocument/relationships/slide" Target="slides/slide4.xml"/><Relationship Id="rId15" Type="http://purl.oclc.org/ooxml/officeDocument/relationships/slide" Target="slides/slide14.xml"/><Relationship Id="rId23" Type="http://purl.oclc.org/ooxml/officeDocument/relationships/slide" Target="slides/slide22.xml"/><Relationship Id="rId28" Type="http://purl.oclc.org/ooxml/officeDocument/relationships/slide" Target="slides/slide27.xml"/><Relationship Id="rId36" Type="http://purl.oclc.org/ooxml/officeDocument/relationships/slide" Target="slides/slide35.xml"/><Relationship Id="rId10" Type="http://purl.oclc.org/ooxml/officeDocument/relationships/slide" Target="slides/slide9.xml"/><Relationship Id="rId19" Type="http://purl.oclc.org/ooxml/officeDocument/relationships/slide" Target="slides/slide18.xml"/><Relationship Id="rId31" Type="http://purl.oclc.org/ooxml/officeDocument/relationships/slide" Target="slides/slide30.xml"/><Relationship Id="rId44" Type="http://purl.oclc.org/ooxml/officeDocument/relationships/theme" Target="theme/theme1.xml"/><Relationship Id="rId4" Type="http://purl.oclc.org/ooxml/officeDocument/relationships/slide" Target="slides/slide3.xml"/><Relationship Id="rId9" Type="http://purl.oclc.org/ooxml/officeDocument/relationships/slide" Target="slides/slide8.xml"/><Relationship Id="rId14" Type="http://purl.oclc.org/ooxml/officeDocument/relationships/slide" Target="slides/slide13.xml"/><Relationship Id="rId22" Type="http://purl.oclc.org/ooxml/officeDocument/relationships/slide" Target="slides/slide21.xml"/><Relationship Id="rId27" Type="http://purl.oclc.org/ooxml/officeDocument/relationships/slide" Target="slides/slide26.xml"/><Relationship Id="rId30" Type="http://purl.oclc.org/ooxml/officeDocument/relationships/slide" Target="slides/slide29.xml"/><Relationship Id="rId35" Type="http://purl.oclc.org/ooxml/officeDocument/relationships/slide" Target="slides/slide34.xml"/><Relationship Id="rId43" Type="http://purl.oclc.org/ooxml/officeDocument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purl.oclc.org/ooxml/officeDocument/relationships/theme" Target="../theme/theme2.xml"/></Relationships>
</file>

<file path=ppt/notesMasters/notesMaster1.xml><?xml version="1.0" encoding="utf-8"?>
<p:notes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D5266-9772-BF4D-AFE9-F518E697A4FE}" type="datetimeFigureOut">
              <a:rPr lang="nl-NL" smtClean="0"/>
              <a:t>2-10-2024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050B69-EC71-AE43-AEE8-672070FAC8A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2322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purl.oclc.org/ooxml/officeDocument/relationships/slide" Target="../slides/slide1.xml"/><Relationship Id="rId1" Type="http://purl.oclc.org/ooxml/officeDocument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purl.oclc.org/ooxml/officeDocument/relationships/slide" Target="../slides/slide10.xml"/><Relationship Id="rId1" Type="http://purl.oclc.org/ooxml/officeDocument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purl.oclc.org/ooxml/officeDocument/relationships/slide" Target="../slides/slide11.xml"/><Relationship Id="rId1" Type="http://purl.oclc.org/ooxml/officeDocument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purl.oclc.org/ooxml/officeDocument/relationships/slide" Target="../slides/slide12.xml"/><Relationship Id="rId1" Type="http://purl.oclc.org/ooxml/officeDocument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purl.oclc.org/ooxml/officeDocument/relationships/slide" Target="../slides/slide13.xml"/><Relationship Id="rId1" Type="http://purl.oclc.org/ooxml/officeDocument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purl.oclc.org/ooxml/officeDocument/relationships/slide" Target="../slides/slide14.xml"/><Relationship Id="rId1" Type="http://purl.oclc.org/ooxml/officeDocument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purl.oclc.org/ooxml/officeDocument/relationships/slide" Target="../slides/slide15.xml"/><Relationship Id="rId1" Type="http://purl.oclc.org/ooxml/officeDocument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purl.oclc.org/ooxml/officeDocument/relationships/slide" Target="../slides/slide16.xml"/><Relationship Id="rId1" Type="http://purl.oclc.org/ooxml/officeDocument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purl.oclc.org/ooxml/officeDocument/relationships/slide" Target="../slides/slide17.xml"/><Relationship Id="rId1" Type="http://purl.oclc.org/ooxml/officeDocument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purl.oclc.org/ooxml/officeDocument/relationships/slide" Target="../slides/slide18.xml"/><Relationship Id="rId1" Type="http://purl.oclc.org/ooxml/officeDocument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purl.oclc.org/ooxml/officeDocument/relationships/slide" Target="../slides/slide19.xml"/><Relationship Id="rId1" Type="http://purl.oclc.org/ooxml/officeDocument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purl.oclc.org/ooxml/officeDocument/relationships/slide" Target="../slides/slide2.xml"/><Relationship Id="rId1" Type="http://purl.oclc.org/ooxml/officeDocument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purl.oclc.org/ooxml/officeDocument/relationships/slide" Target="../slides/slide20.xml"/><Relationship Id="rId1" Type="http://purl.oclc.org/ooxml/officeDocument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purl.oclc.org/ooxml/officeDocument/relationships/slide" Target="../slides/slide21.xml"/><Relationship Id="rId1" Type="http://purl.oclc.org/ooxml/officeDocument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purl.oclc.org/ooxml/officeDocument/relationships/slide" Target="../slides/slide22.xml"/><Relationship Id="rId1" Type="http://purl.oclc.org/ooxml/officeDocument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purl.oclc.org/ooxml/officeDocument/relationships/slide" Target="../slides/slide23.xml"/><Relationship Id="rId1" Type="http://purl.oclc.org/ooxml/officeDocument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purl.oclc.org/ooxml/officeDocument/relationships/slide" Target="../slides/slide24.xml"/><Relationship Id="rId1" Type="http://purl.oclc.org/ooxml/officeDocument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purl.oclc.org/ooxml/officeDocument/relationships/slide" Target="../slides/slide25.xml"/><Relationship Id="rId1" Type="http://purl.oclc.org/ooxml/officeDocument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purl.oclc.org/ooxml/officeDocument/relationships/slide" Target="../slides/slide26.xml"/><Relationship Id="rId1" Type="http://purl.oclc.org/ooxml/officeDocument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purl.oclc.org/ooxml/officeDocument/relationships/slide" Target="../slides/slide27.xml"/><Relationship Id="rId1" Type="http://purl.oclc.org/ooxml/officeDocument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purl.oclc.org/ooxml/officeDocument/relationships/slide" Target="../slides/slide28.xml"/><Relationship Id="rId1" Type="http://purl.oclc.org/ooxml/officeDocument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purl.oclc.org/ooxml/officeDocument/relationships/slide" Target="../slides/slide29.xml"/><Relationship Id="rId1" Type="http://purl.oclc.org/ooxml/officeDocument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purl.oclc.org/ooxml/officeDocument/relationships/slide" Target="../slides/slide3.xml"/><Relationship Id="rId1" Type="http://purl.oclc.org/ooxml/officeDocument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purl.oclc.org/ooxml/officeDocument/relationships/slide" Target="../slides/slide30.xml"/><Relationship Id="rId1" Type="http://purl.oclc.org/ooxml/officeDocument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purl.oclc.org/ooxml/officeDocument/relationships/slide" Target="../slides/slide31.xml"/><Relationship Id="rId1" Type="http://purl.oclc.org/ooxml/officeDocument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purl.oclc.org/ooxml/officeDocument/relationships/slide" Target="../slides/slide32.xml"/><Relationship Id="rId1" Type="http://purl.oclc.org/ooxml/officeDocument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purl.oclc.org/ooxml/officeDocument/relationships/slide" Target="../slides/slide33.xml"/><Relationship Id="rId1" Type="http://purl.oclc.org/ooxml/officeDocument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purl.oclc.org/ooxml/officeDocument/relationships/slide" Target="../slides/slide34.xml"/><Relationship Id="rId1" Type="http://purl.oclc.org/ooxml/officeDocument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purl.oclc.org/ooxml/officeDocument/relationships/slide" Target="../slides/slide35.xml"/><Relationship Id="rId1" Type="http://purl.oclc.org/ooxml/officeDocument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purl.oclc.org/ooxml/officeDocument/relationships/slide" Target="../slides/slide36.xml"/><Relationship Id="rId1" Type="http://purl.oclc.org/ooxml/officeDocument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purl.oclc.org/ooxml/officeDocument/relationships/slide" Target="../slides/slide37.xml"/><Relationship Id="rId1" Type="http://purl.oclc.org/ooxml/officeDocument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purl.oclc.org/ooxml/officeDocument/relationships/slide" Target="../slides/slide38.xml"/><Relationship Id="rId1" Type="http://purl.oclc.org/ooxml/officeDocument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purl.oclc.org/ooxml/officeDocument/relationships/slide" Target="../slides/slide39.xml"/><Relationship Id="rId1" Type="http://purl.oclc.org/ooxml/officeDocument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purl.oclc.org/ooxml/officeDocument/relationships/slide" Target="../slides/slide4.xml"/><Relationship Id="rId1" Type="http://purl.oclc.org/ooxml/officeDocument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purl.oclc.org/ooxml/officeDocument/relationships/slide" Target="../slides/slide5.xml"/><Relationship Id="rId1" Type="http://purl.oclc.org/ooxml/officeDocument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purl.oclc.org/ooxml/officeDocument/relationships/slide" Target="../slides/slide6.xml"/><Relationship Id="rId1" Type="http://purl.oclc.org/ooxml/officeDocument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purl.oclc.org/ooxml/officeDocument/relationships/slide" Target="../slides/slide7.xml"/><Relationship Id="rId1" Type="http://purl.oclc.org/ooxml/officeDocument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purl.oclc.org/ooxml/officeDocument/relationships/slide" Target="../slides/slide8.xml"/><Relationship Id="rId1" Type="http://purl.oclc.org/ooxml/officeDocument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purl.oclc.org/ooxml/officeDocument/relationships/slide" Target="../slides/slide9.xml"/><Relationship Id="rId1" Type="http://purl.oclc.org/ooxml/officeDocument/relationships/notesMaster" Target="../notesMasters/notesMaster1.xml"/></Relationships>
</file>

<file path=ppt/notesSlides/notesSlide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Welcome</a:t>
            </a: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Introduction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8250853"/>
      </p:ext>
    </p:extLst>
  </p:cSld>
  <p:clrMapOvr>
    <a:masterClrMapping/>
  </p:clrMapOvr>
</p:notes>
</file>

<file path=ppt/notesSlides/notesSlide1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OpenTelemetry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signals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refer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category</a:t>
            </a:r>
            <a:r>
              <a:rPr lang="nl-NL" dirty="0"/>
              <a:t> of </a:t>
            </a:r>
            <a:r>
              <a:rPr lang="nl-NL" dirty="0" err="1"/>
              <a:t>telemetry</a:t>
            </a:r>
            <a:endParaRPr lang="nl-NL" dirty="0"/>
          </a:p>
          <a:p>
            <a:endParaRPr lang="nl-NL" dirty="0"/>
          </a:p>
          <a:p>
            <a:r>
              <a:rPr lang="nl-NL" dirty="0"/>
              <a:t>The </a:t>
            </a:r>
            <a:r>
              <a:rPr lang="nl-NL" dirty="0" err="1"/>
              <a:t>categories</a:t>
            </a:r>
            <a:r>
              <a:rPr lang="nl-NL" dirty="0"/>
              <a:t> are:</a:t>
            </a:r>
          </a:p>
          <a:p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Traces</a:t>
            </a:r>
            <a:r>
              <a:rPr lang="en-US" dirty="0"/>
              <a:t>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give us the big picture of what happens when a request is made to an application.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traces are essential to understanding the full “path” a request takes in your application.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Metrics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metric</a:t>
            </a:r>
            <a:r>
              <a:rPr lang="en-US" dirty="0"/>
              <a:t> is a </a:t>
            </a:r>
            <a:r>
              <a:rPr lang="en-US" b="1" dirty="0"/>
              <a:t>measurement</a:t>
            </a:r>
            <a:r>
              <a:rPr lang="en-US" dirty="0"/>
              <a:t> of a service captured at runtime.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Application and request metrics are important indicators of availability and performance.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Logs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For example System and application logs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Everything that is not a trace or a metric is considered a log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1" dirty="0"/>
              <a:t>Baggage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OpenTelemetry</a:t>
            </a:r>
            <a:r>
              <a:rPr lang="en-US" dirty="0"/>
              <a:t>, Baggage is contextual information (in key value pairs) that’s passed between spans.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dirty="0"/>
              <a:t>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nl-NL" dirty="0"/>
              <a:t> 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5169968"/>
      </p:ext>
    </p:extLst>
  </p:cSld>
  <p:clrMapOvr>
    <a:masterClrMapping/>
  </p:clrMapOvr>
</p:notes>
</file>

<file path=ppt/notesSlides/notesSlide1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Here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 of a </a:t>
            </a:r>
            <a:r>
              <a:rPr lang="nl-NL" dirty="0" err="1"/>
              <a:t>trace</a:t>
            </a:r>
            <a:r>
              <a:rPr lang="nl-NL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A </a:t>
            </a:r>
            <a:r>
              <a:rPr lang="nl-NL" dirty="0" err="1"/>
              <a:t>trace</a:t>
            </a:r>
            <a:r>
              <a:rPr lang="nl-NL" dirty="0"/>
              <a:t> is a end-</a:t>
            </a:r>
            <a:r>
              <a:rPr lang="nl-NL" dirty="0" err="1"/>
              <a:t>to</a:t>
            </a:r>
            <a:r>
              <a:rPr lang="nl-NL" dirty="0"/>
              <a:t>-end </a:t>
            </a:r>
            <a:r>
              <a:rPr lang="nl-NL" dirty="0" err="1"/>
              <a:t>request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consists</a:t>
            </a:r>
            <a:r>
              <a:rPr lang="nl-NL" dirty="0"/>
              <a:t> of </a:t>
            </a:r>
            <a:r>
              <a:rPr lang="nl-NL" dirty="0" err="1"/>
              <a:t>spans</a:t>
            </a: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A span is a unit of </a:t>
            </a:r>
            <a:r>
              <a:rPr lang="nl-NL" dirty="0" err="1"/>
              <a:t>work</a:t>
            </a:r>
            <a:r>
              <a:rPr lang="nl-NL" dirty="0"/>
              <a:t> or </a:t>
            </a:r>
            <a:r>
              <a:rPr lang="nl-NL" dirty="0" err="1"/>
              <a:t>operation</a:t>
            </a: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l-NL" dirty="0" err="1"/>
              <a:t>Further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workshop </a:t>
            </a:r>
            <a:r>
              <a:rPr lang="nl-NL" dirty="0" err="1"/>
              <a:t>described</a:t>
            </a:r>
            <a:r>
              <a:rPr lang="nl-NL" dirty="0"/>
              <a:t> more in detail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805327"/>
      </p:ext>
    </p:extLst>
  </p:cSld>
  <p:clrMapOvr>
    <a:masterClrMapping/>
  </p:clrMapOvr>
</p:notes>
</file>

<file path=ppt/notesSlides/notesSlide1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OpenTelemetry</a:t>
            </a:r>
            <a:r>
              <a:rPr lang="en-US" dirty="0"/>
              <a:t> measurements are captured by </a:t>
            </a:r>
            <a:r>
              <a:rPr lang="en-US" b="1" dirty="0"/>
              <a:t>metric instruments</a:t>
            </a:r>
            <a:r>
              <a:rPr lang="en-US" dirty="0"/>
              <a:t>. </a:t>
            </a:r>
          </a:p>
          <a:p>
            <a:endParaRPr lang="nl-NL" dirty="0"/>
          </a:p>
          <a:p>
            <a:r>
              <a:rPr lang="nl-NL" dirty="0" err="1"/>
              <a:t>Metric</a:t>
            </a:r>
            <a:r>
              <a:rPr lang="nl-NL" dirty="0"/>
              <a:t> </a:t>
            </a:r>
            <a:r>
              <a:rPr lang="nl-NL" dirty="0" err="1"/>
              <a:t>instruments</a:t>
            </a:r>
            <a:r>
              <a:rPr lang="nl-NL" dirty="0"/>
              <a:t> are: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b="1" dirty="0" err="1"/>
              <a:t>Various</a:t>
            </a:r>
            <a:r>
              <a:rPr lang="nl-NL" b="1" dirty="0"/>
              <a:t> kinds of counters: </a:t>
            </a:r>
            <a:r>
              <a:rPr lang="nl-NL" dirty="0" err="1"/>
              <a:t>value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acummulates</a:t>
            </a:r>
            <a:r>
              <a:rPr lang="nl-NL" dirty="0"/>
              <a:t> over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Gauge</a:t>
            </a:r>
            <a:r>
              <a:rPr lang="en-US" dirty="0"/>
              <a:t>: Measures a current value at the time it is read</a:t>
            </a:r>
            <a:r>
              <a:rPr lang="nl-NL" dirty="0"/>
              <a:t>	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b="1" dirty="0"/>
              <a:t>Histogram</a:t>
            </a:r>
            <a:r>
              <a:rPr lang="nl-NL" dirty="0"/>
              <a:t>: </a:t>
            </a:r>
            <a:r>
              <a:rPr lang="en-US" dirty="0"/>
              <a:t>A client-side aggregation of values, such as request latencies.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b="1" dirty="0" err="1"/>
              <a:t>Aggregation</a:t>
            </a:r>
            <a:r>
              <a:rPr lang="nl-NL" b="1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Combining</a:t>
            </a:r>
            <a:r>
              <a:rPr lang="nl-NL" dirty="0"/>
              <a:t> a large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measurements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metric</a:t>
            </a:r>
            <a:r>
              <a:rPr lang="nl-NL" dirty="0"/>
              <a:t> events over a time </a:t>
            </a:r>
            <a:r>
              <a:rPr lang="nl-NL" dirty="0" err="1"/>
              <a:t>window</a:t>
            </a:r>
            <a:endParaRPr lang="nl-NL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NL" dirty="0" err="1"/>
              <a:t>Duration</a:t>
            </a:r>
            <a:r>
              <a:rPr lang="nl-NL" dirty="0"/>
              <a:t> of a system call,  </a:t>
            </a:r>
            <a:r>
              <a:rPr lang="nl-NL" dirty="0" err="1"/>
              <a:t>Cpu</a:t>
            </a:r>
            <a:r>
              <a:rPr lang="nl-NL" dirty="0"/>
              <a:t> or memory </a:t>
            </a:r>
            <a:r>
              <a:rPr lang="nl-NL" dirty="0" err="1"/>
              <a:t>usage</a:t>
            </a:r>
            <a:r>
              <a:rPr lang="nl-NL" dirty="0"/>
              <a:t>, Etc.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nl-NL" dirty="0"/>
          </a:p>
          <a:p>
            <a:r>
              <a:rPr lang="nl-NL" dirty="0"/>
              <a:t> </a:t>
            </a:r>
            <a:r>
              <a:rPr lang="en-US" dirty="0"/>
              <a:t>A </a:t>
            </a:r>
            <a:r>
              <a:rPr lang="en-US" b="1" dirty="0"/>
              <a:t>view </a:t>
            </a:r>
            <a:r>
              <a:rPr lang="en-US" dirty="0"/>
              <a:t>provides SDK users with the flexibility to customize the metrics output by the SDK.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2681333"/>
      </p:ext>
    </p:extLst>
  </p:cSld>
  <p:clrMapOvr>
    <a:masterClrMapping/>
  </p:clrMapOvr>
</p:notes>
</file>

<file path=ppt/notesSlides/notesSlide1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err="1"/>
              <a:t>So</a:t>
            </a:r>
            <a:r>
              <a:rPr lang="nl-NL" b="1" dirty="0"/>
              <a:t> </a:t>
            </a:r>
            <a:r>
              <a:rPr lang="nl-NL" b="1" dirty="0" err="1"/>
              <a:t>how</a:t>
            </a:r>
            <a:r>
              <a:rPr lang="nl-NL" b="1" dirty="0"/>
              <a:t> does </a:t>
            </a:r>
            <a:r>
              <a:rPr lang="nl-NL" b="1" dirty="0" err="1"/>
              <a:t>it</a:t>
            </a:r>
            <a:r>
              <a:rPr lang="nl-NL" b="1" dirty="0"/>
              <a:t> </a:t>
            </a:r>
            <a:r>
              <a:rPr lang="nl-NL" b="1" dirty="0" err="1"/>
              <a:t>all</a:t>
            </a:r>
            <a:r>
              <a:rPr lang="nl-NL" b="1" dirty="0"/>
              <a:t> </a:t>
            </a:r>
            <a:r>
              <a:rPr lang="nl-NL" b="1" dirty="0" err="1"/>
              <a:t>work</a:t>
            </a:r>
            <a:r>
              <a:rPr lang="nl-NL" b="1" dirty="0"/>
              <a:t>?</a:t>
            </a:r>
            <a:endParaRPr lang="nl-NL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b="0" dirty="0"/>
              <a:t>It </a:t>
            </a:r>
            <a:r>
              <a:rPr lang="nl-NL" b="0" dirty="0" err="1"/>
              <a:t>consists</a:t>
            </a:r>
            <a:r>
              <a:rPr lang="nl-NL" b="0" dirty="0"/>
              <a:t> of receivers, processors </a:t>
            </a:r>
            <a:r>
              <a:rPr lang="nl-NL" b="0" dirty="0" err="1"/>
              <a:t>and</a:t>
            </a:r>
            <a:r>
              <a:rPr lang="nl-NL" b="0" dirty="0"/>
              <a:t> </a:t>
            </a:r>
            <a:r>
              <a:rPr lang="nl-NL" b="0" dirty="0" err="1"/>
              <a:t>exporters</a:t>
            </a:r>
            <a:r>
              <a:rPr lang="nl-NL" b="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b="0" dirty="0" err="1"/>
              <a:t>Configured</a:t>
            </a:r>
            <a:r>
              <a:rPr lang="nl-NL" b="0" dirty="0"/>
              <a:t> </a:t>
            </a:r>
            <a:r>
              <a:rPr lang="nl-NL" b="0" dirty="0" err="1"/>
              <a:t>with</a:t>
            </a:r>
            <a:r>
              <a:rPr lang="nl-NL" b="0" dirty="0"/>
              <a:t> YAML files, </a:t>
            </a:r>
            <a:r>
              <a:rPr lang="nl-NL" b="0" dirty="0" err="1"/>
              <a:t>which</a:t>
            </a:r>
            <a:r>
              <a:rPr lang="nl-NL" b="0" dirty="0"/>
              <a:t> </a:t>
            </a:r>
            <a:r>
              <a:rPr lang="nl-NL" b="0" dirty="0" err="1"/>
              <a:t>tells</a:t>
            </a:r>
            <a:r>
              <a:rPr lang="nl-NL" b="0" dirty="0"/>
              <a:t> </a:t>
            </a:r>
            <a:r>
              <a:rPr lang="nl-NL" b="0" dirty="0" err="1"/>
              <a:t>the</a:t>
            </a:r>
            <a:r>
              <a:rPr lang="nl-NL" b="0" dirty="0"/>
              <a:t> collector </a:t>
            </a:r>
            <a:r>
              <a:rPr lang="nl-NL" b="0" dirty="0" err="1"/>
              <a:t>how</a:t>
            </a:r>
            <a:r>
              <a:rPr lang="nl-NL" b="0" dirty="0"/>
              <a:t> </a:t>
            </a:r>
            <a:r>
              <a:rPr lang="nl-NL" b="0" dirty="0" err="1"/>
              <a:t>to</a:t>
            </a:r>
            <a:r>
              <a:rPr lang="nl-NL" b="0" dirty="0"/>
              <a:t> </a:t>
            </a:r>
            <a:r>
              <a:rPr lang="nl-NL" b="0" dirty="0" err="1"/>
              <a:t>receive</a:t>
            </a:r>
            <a:r>
              <a:rPr lang="nl-NL" b="0" dirty="0"/>
              <a:t> </a:t>
            </a:r>
            <a:r>
              <a:rPr lang="nl-NL" b="0" dirty="0" err="1"/>
              <a:t>the</a:t>
            </a:r>
            <a:r>
              <a:rPr lang="nl-NL" b="0" dirty="0"/>
              <a:t> data, </a:t>
            </a:r>
            <a:r>
              <a:rPr lang="nl-NL" b="0" dirty="0" err="1"/>
              <a:t>to</a:t>
            </a:r>
            <a:r>
              <a:rPr lang="nl-NL" b="0" dirty="0"/>
              <a:t> </a:t>
            </a:r>
            <a:r>
              <a:rPr lang="nl-NL" b="0" dirty="0" err="1"/>
              <a:t>process</a:t>
            </a:r>
            <a:r>
              <a:rPr lang="nl-NL" b="0" dirty="0"/>
              <a:t> </a:t>
            </a:r>
            <a:r>
              <a:rPr lang="nl-NL" b="0" dirty="0" err="1"/>
              <a:t>it</a:t>
            </a:r>
            <a:r>
              <a:rPr lang="nl-NL" b="0" dirty="0"/>
              <a:t> </a:t>
            </a:r>
            <a:r>
              <a:rPr lang="nl-NL" b="0" dirty="0" err="1"/>
              <a:t>and</a:t>
            </a:r>
            <a:r>
              <a:rPr lang="nl-NL" b="0" dirty="0"/>
              <a:t> export </a:t>
            </a:r>
            <a:r>
              <a:rPr lang="nl-NL" b="0" dirty="0" err="1"/>
              <a:t>it</a:t>
            </a:r>
            <a:r>
              <a:rPr lang="nl-NL" b="0" dirty="0"/>
              <a:t> </a:t>
            </a:r>
            <a:r>
              <a:rPr lang="nl-NL" b="0" dirty="0" err="1"/>
              <a:t>to</a:t>
            </a:r>
            <a:r>
              <a:rPr lang="nl-NL" b="0" dirty="0"/>
              <a:t> </a:t>
            </a:r>
            <a:r>
              <a:rPr lang="nl-NL" b="0" dirty="0" err="1"/>
              <a:t>various</a:t>
            </a:r>
            <a:r>
              <a:rPr lang="nl-NL" b="0" dirty="0"/>
              <a:t> formats.</a:t>
            </a:r>
          </a:p>
          <a:p>
            <a:endParaRPr lang="nl-NL" b="0" dirty="0"/>
          </a:p>
          <a:p>
            <a:r>
              <a:rPr lang="nl-NL" b="1" dirty="0"/>
              <a:t>Show YAML file </a:t>
            </a:r>
            <a:r>
              <a:rPr lang="nl-NL" b="1" dirty="0" err="1"/>
              <a:t>SigNoz</a:t>
            </a:r>
            <a:endParaRPr lang="nl-NL" b="1" dirty="0"/>
          </a:p>
          <a:p>
            <a:r>
              <a:rPr lang="nl-NL" b="0" dirty="0" err="1"/>
              <a:t>OpenTelemetry</a:t>
            </a:r>
            <a:r>
              <a:rPr lang="nl-NL" b="0" dirty="0"/>
              <a:t> does </a:t>
            </a:r>
            <a:r>
              <a:rPr lang="nl-NL" b="0" dirty="0" err="1"/>
              <a:t>not</a:t>
            </a:r>
            <a:r>
              <a:rPr lang="nl-NL" b="0" dirty="0"/>
              <a:t> have </a:t>
            </a:r>
            <a:r>
              <a:rPr lang="nl-NL" b="0" dirty="0" err="1"/>
              <a:t>its</a:t>
            </a:r>
            <a:r>
              <a:rPr lang="nl-NL" b="0" dirty="0"/>
              <a:t> </a:t>
            </a:r>
            <a:r>
              <a:rPr lang="nl-NL" b="0" dirty="0" err="1"/>
              <a:t>own</a:t>
            </a:r>
            <a:r>
              <a:rPr lang="nl-NL" b="0" dirty="0"/>
              <a:t> backend, </a:t>
            </a:r>
            <a:r>
              <a:rPr lang="nl-NL" b="0" dirty="0" err="1"/>
              <a:t>so</a:t>
            </a:r>
            <a:r>
              <a:rPr lang="nl-NL" b="0" dirty="0"/>
              <a:t> </a:t>
            </a:r>
            <a:r>
              <a:rPr lang="nl-NL" b="0" dirty="0" err="1"/>
              <a:t>uses</a:t>
            </a:r>
            <a:r>
              <a:rPr lang="nl-NL" b="0" dirty="0"/>
              <a:t> </a:t>
            </a:r>
            <a:r>
              <a:rPr lang="nl-NL" b="0" dirty="0" err="1"/>
              <a:t>other</a:t>
            </a:r>
            <a:r>
              <a:rPr lang="nl-NL" b="0" dirty="0"/>
              <a:t> tools, like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b="0" dirty="0"/>
              <a:t>Jaeger </a:t>
            </a:r>
            <a:r>
              <a:rPr lang="nl-NL" b="0" dirty="0" err="1"/>
              <a:t>for</a:t>
            </a:r>
            <a:r>
              <a:rPr lang="nl-NL" b="0" dirty="0"/>
              <a:t> </a:t>
            </a:r>
            <a:r>
              <a:rPr lang="nl-NL" b="0" dirty="0" err="1"/>
              <a:t>tracing</a:t>
            </a:r>
            <a:r>
              <a:rPr lang="nl-NL" b="0" dirty="0"/>
              <a:t>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b="0" dirty="0"/>
              <a:t>Prometheus/</a:t>
            </a:r>
            <a:r>
              <a:rPr lang="nl-NL" b="0" dirty="0" err="1"/>
              <a:t>Grafana</a:t>
            </a:r>
            <a:r>
              <a:rPr lang="nl-NL" b="0" dirty="0"/>
              <a:t> </a:t>
            </a:r>
            <a:r>
              <a:rPr lang="nl-NL" b="0" dirty="0" err="1"/>
              <a:t>for</a:t>
            </a:r>
            <a:r>
              <a:rPr lang="nl-NL" b="0" dirty="0"/>
              <a:t> </a:t>
            </a:r>
            <a:r>
              <a:rPr lang="nl-NL" b="0" dirty="0" err="1"/>
              <a:t>metrics</a:t>
            </a:r>
            <a:endParaRPr lang="nl-NL" b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b="0" dirty="0" err="1"/>
              <a:t>Elasticsearch</a:t>
            </a:r>
            <a:r>
              <a:rPr lang="nl-NL" b="0" dirty="0"/>
              <a:t> </a:t>
            </a:r>
            <a:r>
              <a:rPr lang="nl-NL" b="0" dirty="0" err="1"/>
              <a:t>for</a:t>
            </a:r>
            <a:r>
              <a:rPr lang="nl-NL" b="0" dirty="0"/>
              <a:t> logs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b="0" dirty="0"/>
          </a:p>
          <a:p>
            <a:r>
              <a:rPr lang="nl-NL" b="0" dirty="0" err="1"/>
              <a:t>Some</a:t>
            </a:r>
            <a:r>
              <a:rPr lang="nl-NL" b="0" dirty="0"/>
              <a:t> tools have all-in </a:t>
            </a:r>
            <a:r>
              <a:rPr lang="nl-NL" b="0" dirty="0" err="1"/>
              <a:t>one</a:t>
            </a:r>
            <a:r>
              <a:rPr lang="nl-NL" b="0" dirty="0"/>
              <a:t>, like </a:t>
            </a:r>
            <a:r>
              <a:rPr lang="nl-NL" b="0" dirty="0" err="1"/>
              <a:t>Datadog</a:t>
            </a:r>
            <a:r>
              <a:rPr lang="nl-NL" b="0" dirty="0"/>
              <a:t> or </a:t>
            </a:r>
            <a:r>
              <a:rPr lang="nl-NL" b="0" dirty="0" err="1"/>
              <a:t>Dynatrace</a:t>
            </a:r>
            <a:r>
              <a:rPr lang="nl-NL" b="0" dirty="0"/>
              <a:t>, but </a:t>
            </a:r>
            <a:r>
              <a:rPr lang="nl-NL" b="0" dirty="0" err="1"/>
              <a:t>they</a:t>
            </a:r>
            <a:r>
              <a:rPr lang="nl-NL" b="0" dirty="0"/>
              <a:t> are </a:t>
            </a:r>
            <a:r>
              <a:rPr lang="nl-NL" b="0" dirty="0" err="1"/>
              <a:t>not</a:t>
            </a:r>
            <a:r>
              <a:rPr lang="nl-NL" b="0" dirty="0"/>
              <a:t> free, </a:t>
            </a:r>
            <a:r>
              <a:rPr lang="nl-NL" b="0" dirty="0" err="1"/>
              <a:t>and</a:t>
            </a:r>
            <a:r>
              <a:rPr lang="nl-NL" b="0" dirty="0"/>
              <a:t> have </a:t>
            </a:r>
            <a:r>
              <a:rPr lang="nl-NL" b="0" dirty="0" err="1"/>
              <a:t>vendor</a:t>
            </a:r>
            <a:r>
              <a:rPr lang="nl-NL" b="0" dirty="0"/>
              <a:t> </a:t>
            </a:r>
            <a:r>
              <a:rPr lang="nl-NL" b="0" dirty="0" err="1"/>
              <a:t>lock</a:t>
            </a:r>
            <a:r>
              <a:rPr lang="nl-NL" b="0" dirty="0"/>
              <a:t> in. </a:t>
            </a:r>
          </a:p>
          <a:p>
            <a:endParaRPr lang="nl-NL" b="0" dirty="0"/>
          </a:p>
          <a:p>
            <a:r>
              <a:rPr lang="nl-NL" b="0" dirty="0" err="1"/>
              <a:t>So</a:t>
            </a:r>
            <a:r>
              <a:rPr lang="nl-NL" b="0" dirty="0"/>
              <a:t> we </a:t>
            </a:r>
            <a:r>
              <a:rPr lang="nl-NL" b="0" dirty="0" err="1"/>
              <a:t>use</a:t>
            </a:r>
            <a:r>
              <a:rPr lang="nl-NL" b="0" dirty="0"/>
              <a:t> </a:t>
            </a:r>
            <a:r>
              <a:rPr lang="nl-NL" b="0" dirty="0" err="1"/>
              <a:t>SigNoz</a:t>
            </a:r>
            <a:r>
              <a:rPr lang="nl-NL" b="0" dirty="0"/>
              <a:t> </a:t>
            </a:r>
            <a:r>
              <a:rPr lang="nl-NL" b="0" dirty="0" err="1"/>
              <a:t>for</a:t>
            </a:r>
            <a:r>
              <a:rPr lang="nl-NL" b="0" dirty="0"/>
              <a:t> </a:t>
            </a:r>
            <a:r>
              <a:rPr lang="nl-NL" b="0" dirty="0" err="1"/>
              <a:t>our</a:t>
            </a:r>
            <a:r>
              <a:rPr lang="nl-NL" b="0" dirty="0"/>
              <a:t> workshop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4468989"/>
      </p:ext>
    </p:extLst>
  </p:cSld>
  <p:clrMapOvr>
    <a:masterClrMapping/>
  </p:clrMapOvr>
</p:notes>
</file>

<file path=ppt/notesSlides/notesSlide1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SigNoz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offers an all in one solution 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1622550"/>
      </p:ext>
    </p:extLst>
  </p:cSld>
  <p:clrMapOvr>
    <a:masterClrMapping/>
  </p:clrMapOvr>
</p:notes>
</file>

<file path=ppt/notesSlides/notesSlide1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Apps or </a:t>
            </a:r>
            <a:r>
              <a:rPr lang="nl-NL" dirty="0" err="1"/>
              <a:t>other</a:t>
            </a:r>
            <a:r>
              <a:rPr lang="nl-NL" dirty="0"/>
              <a:t> OTEL collectors </a:t>
            </a:r>
            <a:r>
              <a:rPr lang="nl-NL" dirty="0" err="1"/>
              <a:t>send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SigNoz</a:t>
            </a:r>
            <a:r>
              <a:rPr lang="nl-NL" dirty="0"/>
              <a:t> OTEL collector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The collector </a:t>
            </a:r>
            <a:r>
              <a:rPr lang="nl-NL" dirty="0" err="1"/>
              <a:t>writes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ClickHouse</a:t>
            </a:r>
            <a:r>
              <a:rPr lang="nl-NL" dirty="0"/>
              <a:t> OLAP database (Online </a:t>
            </a:r>
            <a:r>
              <a:rPr lang="nl-NL" dirty="0" err="1"/>
              <a:t>analytical</a:t>
            </a:r>
            <a:r>
              <a:rPr lang="nl-NL" dirty="0"/>
              <a:t>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This</a:t>
            </a:r>
            <a:r>
              <a:rPr lang="nl-NL" dirty="0"/>
              <a:t> data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stored</a:t>
            </a:r>
            <a:r>
              <a:rPr lang="nl-NL" dirty="0"/>
              <a:t> in </a:t>
            </a:r>
            <a:r>
              <a:rPr lang="nl-NL" dirty="0" err="1"/>
              <a:t>an</a:t>
            </a:r>
            <a:r>
              <a:rPr lang="nl-NL" dirty="0"/>
              <a:t> S3 bucket </a:t>
            </a:r>
            <a:r>
              <a:rPr lang="nl-NL" dirty="0" err="1"/>
              <a:t>for</a:t>
            </a:r>
            <a:r>
              <a:rPr lang="nl-NL" dirty="0"/>
              <a:t> long time storage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The front end </a:t>
            </a:r>
            <a:r>
              <a:rPr lang="nl-NL" dirty="0" err="1"/>
              <a:t>uses</a:t>
            </a:r>
            <a:r>
              <a:rPr lang="nl-NL" dirty="0"/>
              <a:t> a query service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send</a:t>
            </a:r>
            <a:r>
              <a:rPr lang="nl-NL" dirty="0"/>
              <a:t> </a:t>
            </a:r>
            <a:r>
              <a:rPr lang="nl-NL" dirty="0" err="1"/>
              <a:t>requests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database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alerts </a:t>
            </a:r>
            <a:r>
              <a:rPr lang="nl-NL" dirty="0" err="1"/>
              <a:t>when</a:t>
            </a:r>
            <a:r>
              <a:rPr lang="nl-NL" dirty="0"/>
              <a:t> a </a:t>
            </a:r>
            <a:r>
              <a:rPr lang="nl-NL" dirty="0" err="1"/>
              <a:t>threshold</a:t>
            </a:r>
            <a:r>
              <a:rPr lang="nl-NL" dirty="0"/>
              <a:t> is met</a:t>
            </a:r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4122619"/>
      </p:ext>
    </p:extLst>
  </p:cSld>
  <p:clrMapOvr>
    <a:masterClrMapping/>
  </p:clrMapOvr>
</p:notes>
</file>

<file path=ppt/notesSlides/notesSlide1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 workshop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SigNoz</a:t>
            </a:r>
            <a:r>
              <a:rPr lang="nl-NL" dirty="0"/>
              <a:t>. We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as </a:t>
            </a:r>
            <a:r>
              <a:rPr lang="nl-NL" dirty="0" err="1"/>
              <a:t>the</a:t>
            </a:r>
            <a:r>
              <a:rPr lang="nl-NL" dirty="0"/>
              <a:t> user interface </a:t>
            </a:r>
            <a:r>
              <a:rPr lang="nl-NL" dirty="0" err="1"/>
              <a:t>to</a:t>
            </a:r>
            <a:r>
              <a:rPr lang="nl-NL" dirty="0"/>
              <a:t> show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traces</a:t>
            </a:r>
            <a:r>
              <a:rPr lang="nl-NL" dirty="0"/>
              <a:t>,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log.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4215587"/>
      </p:ext>
    </p:extLst>
  </p:cSld>
  <p:clrMapOvr>
    <a:masterClrMapping/>
  </p:clrMapOvr>
</p:notes>
</file>

<file path=ppt/notesSlides/notesSlide1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%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you want to start with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OpenTelemetry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your application, you can choose either for automatic configuration, manual configuration or a mix of these two.  </a:t>
            </a:r>
          </a:p>
          <a:p>
            <a:pPr>
              <a:lnSpc>
                <a:spcPct val="107%"/>
              </a:lnSpc>
              <a:spcAft>
                <a:spcPts val="800"/>
              </a:spcAft>
            </a:pP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%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configuration uses a java agent and with manual configuration, adding some dependencies is enough to see some tracing in the backend. 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1021513"/>
      </p:ext>
    </p:extLst>
  </p:cSld>
  <p:clrMapOvr>
    <a:masterClrMapping/>
  </p:clrMapOvr>
</p:notes>
</file>

<file path=ppt/notesSlides/notesSlide1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 instrumentation, using a java agent to run your application</a:t>
            </a:r>
          </a:p>
          <a:p>
            <a:endParaRPr lang="en-US" dirty="0"/>
          </a:p>
          <a:p>
            <a:r>
              <a:rPr lang="en-US" dirty="0"/>
              <a:t>picks all traces from standard libraries,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whole range, like </a:t>
            </a:r>
            <a:r>
              <a:rPr lang="en-US" dirty="0" err="1"/>
              <a:t>jdbc</a:t>
            </a:r>
            <a:r>
              <a:rPr lang="en-US" dirty="0"/>
              <a:t>, </a:t>
            </a:r>
            <a:r>
              <a:rPr lang="en-US" dirty="0" err="1"/>
              <a:t>kafka</a:t>
            </a:r>
            <a:r>
              <a:rPr lang="en-US" dirty="0"/>
              <a:t>, etc.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set system properties or environment variables and call application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9698239"/>
      </p:ext>
    </p:extLst>
  </p:cSld>
  <p:clrMapOvr>
    <a:masterClrMapping/>
  </p:clrMapOvr>
</p:notes>
</file>

<file path=ppt/notesSlides/notesSlide1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configuration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java</a:t>
            </a:r>
            <a:r>
              <a:rPr lang="nl-NL" dirty="0"/>
              <a:t> agent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either</a:t>
            </a:r>
            <a:r>
              <a:rPr lang="nl-NL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system </a:t>
            </a:r>
            <a:r>
              <a:rPr lang="nl-NL" dirty="0" err="1"/>
              <a:t>properties</a:t>
            </a:r>
            <a:r>
              <a:rPr lang="nl-NL" dirty="0"/>
              <a:t> or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environment variables, or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A </a:t>
            </a:r>
            <a:r>
              <a:rPr lang="nl-NL" dirty="0" err="1"/>
              <a:t>configuration</a:t>
            </a:r>
            <a:r>
              <a:rPr lang="nl-NL" dirty="0"/>
              <a:t>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Typical</a:t>
            </a:r>
            <a:r>
              <a:rPr lang="nl-NL" dirty="0"/>
              <a:t> </a:t>
            </a:r>
            <a:r>
              <a:rPr lang="nl-NL" dirty="0" err="1"/>
              <a:t>properties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set are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NL" dirty="0"/>
              <a:t>Service name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NL" dirty="0"/>
              <a:t>type of </a:t>
            </a:r>
            <a:r>
              <a:rPr lang="nl-NL" dirty="0" err="1"/>
              <a:t>exporter</a:t>
            </a:r>
            <a:r>
              <a:rPr lang="nl-NL" dirty="0"/>
              <a:t> (i.e. OTLP, Jaeger, </a:t>
            </a:r>
            <a:r>
              <a:rPr lang="nl-NL" dirty="0" err="1"/>
              <a:t>Zipkin</a:t>
            </a:r>
            <a:r>
              <a:rPr lang="nl-NL" dirty="0"/>
              <a:t>, etc.)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NL" dirty="0" err="1"/>
              <a:t>Endpoints</a:t>
            </a:r>
            <a:r>
              <a:rPr lang="nl-NL" dirty="0"/>
              <a:t> of collector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l-NL" dirty="0"/>
              <a:t>4317 = </a:t>
            </a:r>
            <a:r>
              <a:rPr lang="nl-NL" dirty="0" err="1"/>
              <a:t>gRPC</a:t>
            </a:r>
            <a:r>
              <a:rPr lang="nl-NL" dirty="0"/>
              <a:t> port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l-NL" dirty="0"/>
              <a:t>4318 = HTTP port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nl-NL" dirty="0"/>
              <a:t>For more information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documentation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4228614"/>
      </p:ext>
    </p:extLst>
  </p:cSld>
  <p:clrMapOvr>
    <a:masterClrMapping/>
  </p:clrMapOvr>
</p:notes>
</file>

<file path=ppt/notesSlides/notesSlide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7155966"/>
      </p:ext>
    </p:extLst>
  </p:cSld>
  <p:clrMapOvr>
    <a:masterClrMapping/>
  </p:clrMapOvr>
</p:notes>
</file>

<file path=ppt/notesSlides/notesSlide2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start </a:t>
            </a:r>
            <a:r>
              <a:rPr lang="nl-NL" dirty="0" err="1"/>
              <a:t>with</a:t>
            </a:r>
            <a:r>
              <a:rPr lang="nl-NL" dirty="0"/>
              <a:t> manual </a:t>
            </a:r>
            <a:r>
              <a:rPr lang="nl-NL" dirty="0" err="1"/>
              <a:t>instrumentation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.</a:t>
            </a:r>
          </a:p>
          <a:p>
            <a:endParaRPr lang="nl-NL" dirty="0"/>
          </a:p>
          <a:p>
            <a:r>
              <a:rPr lang="nl-NL" dirty="0"/>
              <a:t>In </a:t>
            </a:r>
            <a:r>
              <a:rPr lang="nl-NL" dirty="0" err="1"/>
              <a:t>this</a:t>
            </a:r>
            <a:r>
              <a:rPr lang="nl-NL" dirty="0"/>
              <a:t> workshop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Spring Boot </a:t>
            </a:r>
            <a:r>
              <a:rPr lang="nl-NL" dirty="0" err="1"/>
              <a:t>and</a:t>
            </a:r>
            <a:r>
              <a:rPr lang="nl-NL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Quarkus</a:t>
            </a:r>
            <a:r>
              <a:rPr lang="nl-NL" dirty="0"/>
              <a:t> </a:t>
            </a:r>
            <a:r>
              <a:rPr lang="nl-NL" dirty="0" err="1"/>
              <a:t>implementations</a:t>
            </a:r>
            <a:r>
              <a:rPr lang="nl-NL" dirty="0"/>
              <a:t> of </a:t>
            </a:r>
            <a:r>
              <a:rPr lang="nl-NL" dirty="0" err="1"/>
              <a:t>OpenTelemetry</a:t>
            </a: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b="1" dirty="0"/>
              <a:t>Spring Boot</a:t>
            </a:r>
          </a:p>
          <a:p>
            <a:r>
              <a:rPr lang="nl-NL" dirty="0" err="1"/>
              <a:t>There</a:t>
            </a:r>
            <a:r>
              <a:rPr lang="nl-NL" dirty="0"/>
              <a:t> is a spring-boot-starter </a:t>
            </a:r>
            <a:r>
              <a:rPr lang="nl-NL" dirty="0" err="1"/>
              <a:t>instrumentation</a:t>
            </a:r>
            <a:r>
              <a:rPr lang="nl-NL" dirty="0"/>
              <a:t> </a:t>
            </a:r>
            <a:r>
              <a:rPr lang="nl-NL" dirty="0" err="1"/>
              <a:t>library</a:t>
            </a:r>
            <a:r>
              <a:rPr lang="nl-NL" dirty="0"/>
              <a:t>,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configuration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,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jdbc</a:t>
            </a:r>
            <a:r>
              <a:rPr lang="nl-NL" dirty="0"/>
              <a:t> </a:t>
            </a:r>
            <a:r>
              <a:rPr lang="nl-NL" dirty="0" err="1"/>
              <a:t>instrumentation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isn’t</a:t>
            </a:r>
            <a:r>
              <a:rPr lang="nl-NL" dirty="0"/>
              <a:t> </a:t>
            </a:r>
            <a:r>
              <a:rPr lang="nl-NL" dirty="0" err="1"/>
              <a:t>trivial</a:t>
            </a:r>
            <a:r>
              <a:rPr lang="nl-NL" dirty="0"/>
              <a:t>. </a:t>
            </a:r>
          </a:p>
          <a:p>
            <a:r>
              <a:rPr lang="nl-NL" dirty="0" err="1"/>
              <a:t>Therefore</a:t>
            </a:r>
            <a:r>
              <a:rPr lang="nl-NL" dirty="0"/>
              <a:t>,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workshop, 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MicroMeter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(</a:t>
            </a:r>
            <a:r>
              <a:rPr lang="nl-NL" dirty="0" err="1"/>
              <a:t>which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Spring Boot 3 </a:t>
            </a:r>
            <a:r>
              <a:rPr lang="nl-NL" dirty="0" err="1"/>
              <a:t>implementation</a:t>
            </a:r>
            <a:r>
              <a:rPr lang="nl-NL" dirty="0"/>
              <a:t> of Spring </a:t>
            </a:r>
            <a:r>
              <a:rPr lang="nl-NL" dirty="0" err="1"/>
              <a:t>Sleuth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b="1" dirty="0" err="1"/>
              <a:t>Quarkus</a:t>
            </a:r>
            <a:endParaRPr lang="nl-NL" b="1" dirty="0"/>
          </a:p>
          <a:p>
            <a:endParaRPr lang="nl-NL" dirty="0"/>
          </a:p>
          <a:p>
            <a:r>
              <a:rPr lang="nl-NL" dirty="0" err="1"/>
              <a:t>Quarkus</a:t>
            </a:r>
            <a:r>
              <a:rPr lang="nl-NL" dirty="0"/>
              <a:t> is a MicroProfile </a:t>
            </a:r>
            <a:r>
              <a:rPr lang="nl-NL" dirty="0" err="1"/>
              <a:t>implemention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OpenTelemetry</a:t>
            </a:r>
            <a:r>
              <a:rPr lang="nl-NL" dirty="0"/>
              <a:t> is part of </a:t>
            </a:r>
            <a:r>
              <a:rPr lang="nl-NL" dirty="0" err="1"/>
              <a:t>the</a:t>
            </a:r>
            <a:r>
              <a:rPr lang="nl-NL" dirty="0"/>
              <a:t> MicroProfile </a:t>
            </a:r>
            <a:r>
              <a:rPr lang="nl-NL" dirty="0" err="1"/>
              <a:t>Specification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quarkus-opentelemetry</a:t>
            </a:r>
            <a:r>
              <a:rPr lang="nl-NL" dirty="0"/>
              <a:t> </a:t>
            </a:r>
            <a:r>
              <a:rPr lang="nl-NL" dirty="0" err="1"/>
              <a:t>jar</a:t>
            </a:r>
            <a:r>
              <a:rPr lang="nl-NL" dirty="0"/>
              <a:t> is a MicroProfile </a:t>
            </a:r>
            <a:r>
              <a:rPr lang="nl-NL" dirty="0" err="1"/>
              <a:t>implementation</a:t>
            </a:r>
            <a:r>
              <a:rPr lang="nl-NL" dirty="0"/>
              <a:t> of </a:t>
            </a:r>
            <a:r>
              <a:rPr lang="nl-NL" dirty="0" err="1"/>
              <a:t>OpenTelemetry</a:t>
            </a: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20056114"/>
      </p:ext>
    </p:extLst>
  </p:cSld>
  <p:clrMapOvr>
    <a:masterClrMapping/>
  </p:clrMapOvr>
</p:notes>
</file>

<file path=ppt/notesSlides/notesSlide2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OpenTelemetry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Micrometer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following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Spring Boot Actuator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Micrometer </a:t>
            </a:r>
            <a:r>
              <a:rPr lang="nl-NL" dirty="0" err="1"/>
              <a:t>tracing</a:t>
            </a: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MicroMeter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OTLP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MicroMeter</a:t>
            </a:r>
            <a:r>
              <a:rPr lang="nl-NL" dirty="0"/>
              <a:t> </a:t>
            </a:r>
            <a:r>
              <a:rPr lang="nl-NL" dirty="0" err="1"/>
              <a:t>Tracing</a:t>
            </a:r>
            <a:r>
              <a:rPr lang="nl-NL" dirty="0"/>
              <a:t> Bridge OTEL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OpenTelemetry</a:t>
            </a:r>
            <a:r>
              <a:rPr lang="nl-NL" dirty="0"/>
              <a:t> </a:t>
            </a:r>
            <a:r>
              <a:rPr lang="nl-NL" dirty="0" err="1"/>
              <a:t>Exporter</a:t>
            </a:r>
            <a:r>
              <a:rPr lang="nl-NL" dirty="0"/>
              <a:t> OTLP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dirty="0" err="1"/>
              <a:t>Since</a:t>
            </a:r>
            <a:r>
              <a:rPr lang="nl-NL" dirty="0"/>
              <a:t> Spring Boot </a:t>
            </a:r>
            <a:r>
              <a:rPr lang="nl-NL" dirty="0" err="1"/>
              <a:t>uses</a:t>
            </a:r>
            <a:r>
              <a:rPr lang="nl-NL" dirty="0"/>
              <a:t> a sampling </a:t>
            </a:r>
            <a:r>
              <a:rPr lang="nl-NL" dirty="0" err="1"/>
              <a:t>rate</a:t>
            </a:r>
            <a:r>
              <a:rPr lang="nl-NL" dirty="0"/>
              <a:t>  of 0.1 (1 in </a:t>
            </a:r>
            <a:r>
              <a:rPr lang="nl-NL" dirty="0" err="1"/>
              <a:t>every</a:t>
            </a:r>
            <a:r>
              <a:rPr lang="nl-NL" dirty="0"/>
              <a:t> 10 </a:t>
            </a:r>
            <a:r>
              <a:rPr lang="nl-NL" dirty="0" err="1"/>
              <a:t>requests</a:t>
            </a:r>
            <a:r>
              <a:rPr lang="nl-NL" dirty="0"/>
              <a:t> is </a:t>
            </a:r>
            <a:r>
              <a:rPr lang="nl-NL" dirty="0" err="1"/>
              <a:t>send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exporter</a:t>
            </a:r>
            <a:r>
              <a:rPr lang="nl-NL" dirty="0"/>
              <a:t>), we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set </a:t>
            </a:r>
            <a:r>
              <a:rPr lang="nl-NL" dirty="0" err="1"/>
              <a:t>the</a:t>
            </a:r>
            <a:r>
              <a:rPr lang="nl-NL" dirty="0"/>
              <a:t> sampling </a:t>
            </a:r>
            <a:r>
              <a:rPr lang="nl-NL" dirty="0" err="1"/>
              <a:t>rate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1.0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trace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 in de </a:t>
            </a:r>
            <a:r>
              <a:rPr lang="nl-NL" dirty="0" err="1"/>
              <a:t>OpenTelemetry</a:t>
            </a:r>
            <a:r>
              <a:rPr lang="nl-NL" dirty="0"/>
              <a:t> backend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7969369"/>
      </p:ext>
    </p:extLst>
  </p:cSld>
  <p:clrMapOvr>
    <a:masterClrMapping/>
  </p:clrMapOvr>
</p:notes>
</file>

<file path=ppt/notesSlides/notesSlide2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either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OpenTelemetry</a:t>
            </a:r>
            <a:r>
              <a:rPr lang="nl-NL" dirty="0"/>
              <a:t> JDBC </a:t>
            </a:r>
            <a:r>
              <a:rPr lang="nl-NL" dirty="0" err="1"/>
              <a:t>instrumentation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extra </a:t>
            </a:r>
            <a:r>
              <a:rPr lang="nl-NL" dirty="0" err="1"/>
              <a:t>configuration</a:t>
            </a:r>
            <a:r>
              <a:rPr lang="nl-NL" dirty="0"/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like </a:t>
            </a:r>
            <a:r>
              <a:rPr lang="nl-NL" dirty="0" err="1"/>
              <a:t>manually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datasource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OpenTelemetry</a:t>
            </a:r>
            <a:r>
              <a:rPr lang="nl-NL" dirty="0"/>
              <a:t> </a:t>
            </a:r>
            <a:r>
              <a:rPr lang="nl-NL" dirty="0" err="1"/>
              <a:t>wrapper</a:t>
            </a:r>
            <a:endParaRPr lang="nl-NL" dirty="0"/>
          </a:p>
          <a:p>
            <a:endParaRPr lang="nl-NL" dirty="0"/>
          </a:p>
          <a:p>
            <a:r>
              <a:rPr lang="nl-NL" dirty="0"/>
              <a:t>Or </a:t>
            </a:r>
            <a:r>
              <a:rPr lang="nl-NL" dirty="0" err="1"/>
              <a:t>use</a:t>
            </a:r>
            <a:r>
              <a:rPr lang="nl-NL" dirty="0"/>
              <a:t> a </a:t>
            </a:r>
            <a:r>
              <a:rPr lang="nl-NL" dirty="0" err="1"/>
              <a:t>MicroMeter</a:t>
            </a:r>
            <a:r>
              <a:rPr lang="nl-NL" dirty="0"/>
              <a:t> </a:t>
            </a:r>
            <a:r>
              <a:rPr lang="nl-NL" dirty="0" err="1"/>
              <a:t>jdbc</a:t>
            </a:r>
            <a:r>
              <a:rPr lang="nl-NL" dirty="0"/>
              <a:t> </a:t>
            </a:r>
            <a:r>
              <a:rPr lang="nl-NL" dirty="0" err="1"/>
              <a:t>instrumentation</a:t>
            </a:r>
            <a:r>
              <a:rPr lang="nl-NL" dirty="0"/>
              <a:t> </a:t>
            </a:r>
          </a:p>
          <a:p>
            <a:endParaRPr lang="nl-NL" dirty="0"/>
          </a:p>
          <a:p>
            <a:r>
              <a:rPr lang="nl-NL" dirty="0"/>
              <a:t>For </a:t>
            </a:r>
            <a:r>
              <a:rPr lang="nl-NL" dirty="0" err="1"/>
              <a:t>Quarkus</a:t>
            </a:r>
            <a:r>
              <a:rPr lang="nl-NL" dirty="0"/>
              <a:t> we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standard </a:t>
            </a:r>
            <a:r>
              <a:rPr lang="nl-NL" dirty="0" err="1"/>
              <a:t>OpenTelemetry</a:t>
            </a:r>
            <a:r>
              <a:rPr lang="nl-NL" dirty="0"/>
              <a:t> JDBC </a:t>
            </a:r>
            <a:r>
              <a:rPr lang="nl-NL" dirty="0" err="1"/>
              <a:t>instrumentation</a:t>
            </a:r>
            <a:endParaRPr lang="nl-NL" dirty="0"/>
          </a:p>
          <a:p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only</a:t>
            </a:r>
            <a:r>
              <a:rPr lang="nl-NL" dirty="0"/>
              <a:t> 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switch </a:t>
            </a:r>
            <a:r>
              <a:rPr lang="nl-NL" dirty="0" err="1"/>
              <a:t>it</a:t>
            </a:r>
            <a:r>
              <a:rPr lang="nl-NL" dirty="0"/>
              <a:t> on </a:t>
            </a:r>
            <a:r>
              <a:rPr lang="nl-NL" dirty="0" err="1"/>
              <a:t>by</a:t>
            </a:r>
            <a:r>
              <a:rPr lang="nl-NL" dirty="0"/>
              <a:t>  setting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property</a:t>
            </a:r>
          </a:p>
          <a:p>
            <a:endParaRPr lang="nl-NL" dirty="0"/>
          </a:p>
          <a:p>
            <a:pPr marL="171450" marR="0" lvl="0" indent="-17145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dirty="0" err="1">
                <a:solidFill>
                  <a:srgbClr val="083080"/>
                </a:solidFill>
                <a:effectLst/>
              </a:rPr>
              <a:t>quarkus.datasource.jdbc.telemetry</a:t>
            </a:r>
            <a:r>
              <a:rPr lang="nl-NL" dirty="0">
                <a:solidFill>
                  <a:srgbClr val="080808"/>
                </a:solidFill>
                <a:effectLst/>
              </a:rPr>
              <a:t>=</a:t>
            </a:r>
            <a:r>
              <a:rPr lang="nl-NL" dirty="0" err="1">
                <a:solidFill>
                  <a:srgbClr val="067D17"/>
                </a:solidFill>
                <a:effectLst/>
              </a:rPr>
              <a:t>true</a:t>
            </a:r>
            <a:endParaRPr lang="nl-NL" dirty="0">
              <a:solidFill>
                <a:srgbClr val="080808"/>
              </a:solidFill>
              <a:effectLst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4103006"/>
      </p:ext>
    </p:extLst>
  </p:cSld>
  <p:clrMapOvr>
    <a:masterClrMapping/>
  </p:clrMapOvr>
</p:notes>
</file>

<file path=ppt/notesSlides/notesSlide2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application</a:t>
            </a:r>
            <a:r>
              <a:rPr lang="nl-NL" dirty="0"/>
              <a:t> is a kind of Spring Pet </a:t>
            </a:r>
            <a:r>
              <a:rPr lang="nl-NL" dirty="0" err="1"/>
              <a:t>Clinic</a:t>
            </a:r>
            <a:r>
              <a:rPr lang="nl-NL" dirty="0"/>
              <a:t>, but </a:t>
            </a:r>
            <a:r>
              <a:rPr lang="nl-NL" dirty="0" err="1"/>
              <a:t>instead</a:t>
            </a:r>
            <a:r>
              <a:rPr lang="nl-NL" dirty="0"/>
              <a:t> of pets we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IT </a:t>
            </a:r>
            <a:r>
              <a:rPr lang="nl-NL" dirty="0" err="1"/>
              <a:t>Brewery</a:t>
            </a:r>
            <a:r>
              <a:rPr lang="nl-NL" dirty="0"/>
              <a:t> as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case</a:t>
            </a:r>
          </a:p>
          <a:p>
            <a:endParaRPr lang="nl-NL" dirty="0"/>
          </a:p>
          <a:p>
            <a:r>
              <a:rPr lang="nl-NL" dirty="0"/>
              <a:t>The first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assignments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a single </a:t>
            </a:r>
            <a:r>
              <a:rPr lang="nl-NL" dirty="0" err="1"/>
              <a:t>application</a:t>
            </a:r>
            <a:endParaRPr lang="nl-NL" dirty="0"/>
          </a:p>
          <a:p>
            <a:endParaRPr lang="nl-NL" dirty="0"/>
          </a:p>
          <a:p>
            <a:r>
              <a:rPr lang="nl-NL" dirty="0"/>
              <a:t>The next </a:t>
            </a:r>
            <a:r>
              <a:rPr lang="nl-NL" dirty="0" err="1"/>
              <a:t>assignments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microservices in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02220601"/>
      </p:ext>
    </p:extLst>
  </p:cSld>
  <p:clrMapOvr>
    <a:masterClrMapping/>
  </p:clrMapOvr>
</p:notes>
</file>

<file path=ppt/notesSlides/notesSlide2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0977929"/>
      </p:ext>
    </p:extLst>
  </p:cSld>
  <p:clrMapOvr>
    <a:masterClrMapping/>
  </p:clrMapOvr>
</p:notes>
</file>

<file path=ppt/notesSlides/notesSlide2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212529"/>
                </a:solidFill>
                <a:effectLst/>
                <a:latin typeface="-apple-system"/>
              </a:rPr>
              <a:t>Traces</a:t>
            </a:r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 give us the big picture of what happens when a request is made to an application.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Monolith or sophisticated mesh of services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Understanding the full “path” of a request</a:t>
            </a:r>
          </a:p>
          <a:p>
            <a:endParaRPr lang="en-GB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For a request a “parent span” is created, which gets a unique trace id, with some other attributes  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A trace consists of one or more (probably more) spans.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8028591"/>
      </p:ext>
    </p:extLst>
  </p:cSld>
  <p:clrMapOvr>
    <a:masterClrMapping/>
  </p:clrMapOvr>
</p:notes>
</file>

<file path=ppt/notesSlides/notesSlide2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A </a:t>
            </a:r>
            <a:r>
              <a:rPr lang="en-GB" b="1" i="0" dirty="0">
                <a:solidFill>
                  <a:srgbClr val="212529"/>
                </a:solidFill>
                <a:effectLst/>
                <a:latin typeface="-apple-system"/>
              </a:rPr>
              <a:t>span</a:t>
            </a:r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 represents a unit of work or operation.</a:t>
            </a:r>
          </a:p>
          <a:p>
            <a:endParaRPr lang="en-GB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It has the following properties: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name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parent span id (or empty for root spans)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start and end timestamps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context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attributes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events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links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status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2342075"/>
      </p:ext>
    </p:extLst>
  </p:cSld>
  <p:clrMapOvr>
    <a:masterClrMapping/>
  </p:clrMapOvr>
</p:notes>
</file>

<file path=ppt/notesSlides/notesSlide2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</a:t>
            </a:r>
            <a:r>
              <a:rPr lang="en-NL" dirty="0"/>
              <a:t>ontext is immutable</a:t>
            </a:r>
          </a:p>
          <a:p>
            <a:endParaRPr lang="en-NL" dirty="0"/>
          </a:p>
          <a:p>
            <a:r>
              <a:rPr lang="en-NL" dirty="0"/>
              <a:t>- trace id</a:t>
            </a:r>
          </a:p>
          <a:p>
            <a:r>
              <a:rPr lang="en-NL" dirty="0"/>
              <a:t>- span id</a:t>
            </a:r>
          </a:p>
          <a:p>
            <a:r>
              <a:rPr lang="en-NL" dirty="0"/>
              <a:t>- trace flags (</a:t>
            </a:r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a binary encoding containing information about the trace</a:t>
            </a:r>
            <a:r>
              <a:rPr lang="en-NL" b="0" i="0" dirty="0">
                <a:solidFill>
                  <a:srgbClr val="212529"/>
                </a:solidFill>
                <a:effectLst/>
                <a:latin typeface="-apple-system"/>
              </a:rPr>
              <a:t>); </a:t>
            </a:r>
            <a:r>
              <a:rPr lang="en-GB" b="0" i="0" dirty="0" err="1">
                <a:solidFill>
                  <a:srgbClr val="393842"/>
                </a:solidFill>
                <a:effectLst/>
                <a:latin typeface="Consolas" panose="020B0609020204030204" pitchFamily="49" charset="0"/>
              </a:rPr>
              <a:t>TraceFlags.SAMPLED</a:t>
            </a:r>
            <a:r>
              <a:rPr lang="en-GB" b="0" i="0" dirty="0">
                <a:solidFill>
                  <a:srgbClr val="39384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i="0" u="none" strike="noStrike" dirty="0">
                <a:solidFill>
                  <a:srgbClr val="39384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b="0" i="0" u="none" strike="noStrike" dirty="0" err="1">
                <a:solidFill>
                  <a:srgbClr val="393842"/>
                </a:solidFill>
                <a:effectLst/>
                <a:latin typeface="Consolas" panose="020B0609020204030204" pitchFamily="49" charset="0"/>
              </a:rPr>
              <a:t>TraceFlags.UNSAMPLED</a:t>
            </a:r>
            <a:r>
              <a:rPr lang="en-GB" b="0" i="0" u="none" strike="noStrike" dirty="0">
                <a:solidFill>
                  <a:srgbClr val="393842"/>
                </a:solidFill>
                <a:effectLst/>
                <a:latin typeface="Consolas" panose="020B0609020204030204" pitchFamily="49" charset="0"/>
              </a:rPr>
              <a:t>; Indicating if span will be sampled or not</a:t>
            </a:r>
            <a:endParaRPr lang="en-NL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NL" b="0" i="0" dirty="0">
                <a:solidFill>
                  <a:srgbClr val="212529"/>
                </a:solidFill>
                <a:effectLst/>
                <a:latin typeface="-apple-system"/>
              </a:rPr>
              <a:t>- trace state (experimental); could be used for making recording decissions for specific implementations</a:t>
            </a:r>
          </a:p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b="0" i="0" dirty="0">
                <a:solidFill>
                  <a:srgbClr val="212529"/>
                </a:solidFill>
                <a:effectLst/>
                <a:latin typeface="-apple-system"/>
              </a:rPr>
              <a:t>	- </a:t>
            </a:r>
            <a:r>
              <a:rPr lang="en-GB" b="0" i="0" dirty="0" err="1">
                <a:solidFill>
                  <a:srgbClr val="212529"/>
                </a:solidFill>
                <a:effectLst/>
                <a:latin typeface="-apple-system"/>
              </a:rPr>
              <a:t>ot</a:t>
            </a:r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=p:8;r:62</a:t>
            </a:r>
          </a:p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	- specs: 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en-GB" dirty="0" err="1"/>
              <a:t>tracestate</a:t>
            </a:r>
            <a:r>
              <a:rPr lang="en-GB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field is designed to handle the variety of techniques for making recording decisions (or other specific information) specific for a given vendor. </a:t>
            </a:r>
            <a:endParaRPr lang="en-GB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9905808"/>
      </p:ext>
    </p:extLst>
  </p:cSld>
  <p:clrMapOvr>
    <a:masterClrMapping/>
  </p:clrMapOvr>
</p:notes>
</file>

<file path=ppt/notesSlides/notesSlide2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key-value pairs that contain (non-null) metadata</a:t>
            </a:r>
          </a:p>
          <a:p>
            <a:endParaRPr lang="en-GB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Example: 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service specific header values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user id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product id, which you add to shopping cart</a:t>
            </a:r>
          </a:p>
          <a:p>
            <a:endParaRPr lang="en-GB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For common scenario naming conventions: see link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568209"/>
      </p:ext>
    </p:extLst>
  </p:cSld>
  <p:clrMapOvr>
    <a:masterClrMapping/>
  </p:clrMapOvr>
</p:notes>
</file>

<file path=ppt/notesSlides/notesSlide2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Can be thought of as a structured log message (or annotation) on a Span</a:t>
            </a:r>
          </a:p>
          <a:p>
            <a:endParaRPr lang="en-GB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span is best to track an operation with start and end time, and event to track a singular point in time within a span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can contain one or more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2457223"/>
      </p:ext>
    </p:extLst>
  </p:cSld>
  <p:clrMapOvr>
    <a:masterClrMapping/>
  </p:clrMapOvr>
</p:notes>
</file>

<file path=ppt/notesSlides/notesSlide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Service map, which shows how different services talk to each other</a:t>
            </a:r>
          </a:p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>
              <a:lnSpc>
                <a:spcPct val="107%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Observability gives insight in these services, to look from the outside, without knowing the inner workings of these services. 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%"/>
              </a:lnSpc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%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 example, if a request takes a long time, why is that?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%"/>
              </a:lnSpc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%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it a network problem? a slow responding database? May be a bug in the code? Or something else?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%"/>
              </a:lnSpc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%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Observability of an application tries to give insight into an application to ask questions to get a better understanding of what is going on.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1618290"/>
      </p:ext>
    </p:extLst>
  </p:cSld>
  <p:clrMapOvr>
    <a:masterClrMapping/>
  </p:clrMapOvr>
</p:notes>
</file>

<file path=ppt/notesSlides/notesSlide30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Set a span status when there is a known error in the application code</a:t>
            </a:r>
          </a:p>
          <a:p>
            <a:endParaRPr lang="en-GB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Unset (default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Ok (do not set in own application)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Error (on exception handling)</a:t>
            </a:r>
          </a:p>
          <a:p>
            <a:endParaRPr lang="en-NL" dirty="0"/>
          </a:p>
          <a:p>
            <a:r>
              <a:rPr lang="en-GB" dirty="0"/>
              <a:t>S</a:t>
            </a:r>
            <a:r>
              <a:rPr lang="en-NL" dirty="0"/>
              <a:t>et to Error when an exception has occurred ans is caught, leave in Unset otherwise (backend will set a final status)</a:t>
            </a:r>
          </a:p>
          <a:p>
            <a:endParaRPr lang="en-NL" dirty="0"/>
          </a:p>
          <a:p>
            <a:r>
              <a:rPr lang="en-NL" dirty="0"/>
              <a:t>KIND:</a:t>
            </a:r>
          </a:p>
          <a:p>
            <a:r>
              <a:rPr lang="en-NL" dirty="0"/>
              <a:t>SERVER indicates processing of CLIENT request (SERVER child of CLIENT)</a:t>
            </a:r>
          </a:p>
          <a:p>
            <a:r>
              <a:rPr lang="en-NL" dirty="0"/>
              <a:t>CLIENT indicates sending request to remote service (CLIENT parent of SERVER)</a:t>
            </a:r>
          </a:p>
          <a:p>
            <a:r>
              <a:rPr lang="en-NL" dirty="0"/>
              <a:t>PRODUCER (initiator of async. request)</a:t>
            </a:r>
          </a:p>
          <a:p>
            <a:r>
              <a:rPr lang="en-NL" dirty="0"/>
              <a:t>CONSUMER (receiver of async. request)</a:t>
            </a:r>
          </a:p>
          <a:p>
            <a:r>
              <a:rPr lang="en-NL" dirty="0"/>
              <a:t>INTERNAL (internal application logic; default)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6202231"/>
      </p:ext>
    </p:extLst>
  </p:cSld>
  <p:clrMapOvr>
    <a:masterClrMapping/>
  </p:clrMapOvr>
</p:notes>
</file>

<file path=ppt/notesSlides/notesSlide31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- Spring Actuator dependency provides OpenTelemetry beans</a:t>
            </a:r>
          </a:p>
          <a:p>
            <a:r>
              <a:rPr lang="en-NL" dirty="0"/>
              <a:t>	- openTelemetry</a:t>
            </a:r>
          </a:p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dirty="0"/>
              <a:t>	- tracer (name “</a:t>
            </a:r>
            <a:r>
              <a:rPr lang="en-GB" dirty="0" err="1">
                <a:solidFill>
                  <a:srgbClr val="6AAB73"/>
                </a:solidFill>
                <a:effectLst/>
                <a:latin typeface="JetBrains Mono"/>
              </a:rPr>
              <a:t>org.springframework.boot</a:t>
            </a:r>
            <a:r>
              <a:rPr lang="en-NL" dirty="0"/>
              <a:t>“ and spring boot version)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032480"/>
      </p:ext>
    </p:extLst>
  </p:cSld>
  <p:clrMapOvr>
    <a:masterClrMapping/>
  </p:clrMapOvr>
</p:notes>
</file>

<file path=ppt/notesSlides/notesSlide32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tracer, but </a:t>
            </a:r>
            <a:r>
              <a:rPr lang="nl-NL" dirty="0" err="1"/>
              <a:t>much</a:t>
            </a:r>
            <a:r>
              <a:rPr lang="nl-NL" dirty="0"/>
              <a:t> simpeler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existing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229290"/>
      </p:ext>
    </p:extLst>
  </p:cSld>
  <p:clrMapOvr>
    <a:masterClrMapping/>
  </p:clrMapOvr>
</p:notes>
</file>

<file path=ppt/notesSlides/notesSlide33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Try with resources: Scope is </a:t>
            </a:r>
            <a:r>
              <a:rPr lang="en-GB" dirty="0" err="1">
                <a:solidFill>
                  <a:srgbClr val="BCBEC4"/>
                </a:solidFill>
                <a:effectLst/>
                <a:latin typeface="JetBrains Mono"/>
              </a:rPr>
              <a:t>AutoCloseable</a:t>
            </a:r>
            <a:endParaRPr lang="en-GB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“</a:t>
            </a:r>
            <a:r>
              <a:rPr lang="en-GB" dirty="0" err="1">
                <a:solidFill>
                  <a:srgbClr val="56A8F5"/>
                </a:solidFill>
                <a:effectLst/>
                <a:latin typeface="JetBrains Mono"/>
              </a:rPr>
              <a:t>makeCurrent</a:t>
            </a:r>
            <a:r>
              <a:rPr lang="en-GB" dirty="0"/>
              <a:t>” adds this </a:t>
            </a:r>
            <a:r>
              <a:rPr lang="en-GB" dirty="0" err="1"/>
              <a:t>ImplicitContextKeyed</a:t>
            </a:r>
            <a:r>
              <a:rPr lang="en-GB" dirty="0"/>
              <a:t> value to the current context and makes the new Context the current context. </a:t>
            </a:r>
            <a:r>
              <a:rPr lang="en-GB" dirty="0" err="1"/>
              <a:t>Scope.close</a:t>
            </a:r>
            <a:r>
              <a:rPr lang="en-GB" dirty="0"/>
              <a:t>() must be called to properly restore the previous context from before this scope of execution… or context will not work correctly. It is recommended to use try-with-resources to call </a:t>
            </a:r>
            <a:r>
              <a:rPr lang="en-GB" dirty="0" err="1"/>
              <a:t>Scope.close</a:t>
            </a:r>
            <a:r>
              <a:rPr lang="en-GB" dirty="0"/>
              <a:t>() automatically.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6140900"/>
      </p:ext>
    </p:extLst>
  </p:cSld>
  <p:clrMapOvr>
    <a:masterClrMapping/>
  </p:clrMapOvr>
</p:notes>
</file>

<file path=ppt/notesSlides/notesSlide3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L" dirty="0"/>
              <a:t>Quarkus library “</a:t>
            </a:r>
            <a:r>
              <a:rPr lang="en-GB" dirty="0" err="1">
                <a:solidFill>
                  <a:srgbClr val="BCBEC4"/>
                </a:solidFill>
                <a:effectLst/>
                <a:latin typeface="JetBrains Mono"/>
              </a:rPr>
              <a:t>quarkus-opentelemetry</a:t>
            </a:r>
            <a:r>
              <a:rPr lang="en-NL" dirty="0"/>
              <a:t>“  includes the instrumentation annotations library (should also work for Spring)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5068689"/>
      </p:ext>
    </p:extLst>
  </p:cSld>
  <p:clrMapOvr>
    <a:masterClrMapping/>
  </p:clrMapOvr>
</p:notes>
</file>

<file path=ppt/notesSlides/notesSlide3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6834790"/>
      </p:ext>
    </p:extLst>
  </p:cSld>
  <p:clrMapOvr>
    <a:masterClrMapping/>
  </p:clrMapOvr>
</p:notes>
</file>

<file path=ppt/notesSlides/notesSlide3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bound to a trace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passed between spans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key-value store that resides alongside span context in a trace</a:t>
            </a:r>
          </a:p>
          <a:p>
            <a:endParaRPr lang="en-GB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Do not confuse with span attributes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Baggage does not automatically end up as attributes of child span.</a:t>
            </a: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passed to child rest </a:t>
            </a:r>
            <a:r>
              <a:rPr lang="en-GB" b="0" i="0" dirty="0" err="1">
                <a:solidFill>
                  <a:srgbClr val="212529"/>
                </a:solidFill>
                <a:effectLst/>
                <a:latin typeface="-apple-system"/>
              </a:rPr>
              <a:t>api</a:t>
            </a:r>
            <a:endParaRPr lang="en-GB" b="0" i="0" dirty="0">
              <a:solidFill>
                <a:srgbClr val="212529"/>
              </a:solidFill>
              <a:effectLst/>
              <a:latin typeface="-apple-system"/>
            </a:endParaRPr>
          </a:p>
          <a:p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- cannot get attributes of parent span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9904290"/>
      </p:ext>
    </p:extLst>
  </p:cSld>
  <p:clrMapOvr>
    <a:masterClrMapping/>
  </p:clrMapOvr>
</p:notes>
</file>

<file path=ppt/notesSlides/notesSlide3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5649717"/>
      </p:ext>
    </p:extLst>
  </p:cSld>
  <p:clrMapOvr>
    <a:masterClrMapping/>
  </p:clrMapOvr>
</p:notes>
</file>

<file path=ppt/notesSlides/notesSlide3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dirty="0" err="1">
                <a:solidFill>
                  <a:srgbClr val="212529"/>
                </a:solidFill>
                <a:effectLst/>
                <a:latin typeface="-apple-system"/>
              </a:rPr>
              <a:t>a.k.a</a:t>
            </a:r>
            <a:r>
              <a:rPr lang="en-GB" b="0" i="0" dirty="0">
                <a:solidFill>
                  <a:srgbClr val="212529"/>
                </a:solidFill>
                <a:effectLst/>
                <a:latin typeface="-apple-system"/>
              </a:rPr>
              <a:t> Context Propagation</a:t>
            </a:r>
            <a:endParaRPr lang="en-GB" b="0" i="0" u="none" strike="noStrike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u="none" strike="noStrike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Using </a:t>
            </a:r>
            <a:r>
              <a:rPr lang="en-GB" b="0" i="0" dirty="0">
                <a:solidFill>
                  <a:srgbClr val="212529"/>
                </a:solidFill>
                <a:effectLst/>
                <a:latin typeface="SFMono-Regular"/>
              </a:rPr>
              <a:t>Propagators</a:t>
            </a:r>
            <a:r>
              <a:rPr lang="en-GB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 to (de)serialize cross-cutting concern values: </a:t>
            </a:r>
            <a:r>
              <a:rPr lang="en-GB" b="0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SpanContext</a:t>
            </a:r>
            <a:r>
              <a:rPr lang="en-GB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 and Baggage.</a:t>
            </a:r>
          </a:p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u="none" strike="noStrike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Tracing across service can be done by using the “</a:t>
            </a:r>
            <a:r>
              <a:rPr lang="en-GB" b="0" i="0" u="none" strike="noStrike" dirty="0" err="1">
                <a:solidFill>
                  <a:srgbClr val="212529"/>
                </a:solidFill>
                <a:effectLst/>
                <a:latin typeface="-apple-system"/>
              </a:rPr>
              <a:t>traceparent</a:t>
            </a:r>
            <a:r>
              <a:rPr lang="en-GB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” request header</a:t>
            </a:r>
          </a:p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u="none" strike="noStrike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Baggage uses request header to propagate value to remote services. (vuln. To man-in-middle attack)</a:t>
            </a:r>
          </a:p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i="0" u="none" strike="noStrike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0" u="none" strike="noStrike" dirty="0">
                <a:solidFill>
                  <a:srgbClr val="212529"/>
                </a:solidFill>
                <a:effectLst/>
                <a:latin typeface="-apple-system"/>
              </a:rPr>
              <a:t>Use </a:t>
            </a:r>
            <a:r>
              <a:rPr lang="en-GB" b="0" i="0" dirty="0" err="1">
                <a:solidFill>
                  <a:srgbClr val="0C0D0E"/>
                </a:solidFill>
                <a:effectLst/>
                <a:latin typeface="-apple-system"/>
              </a:rPr>
              <a:t>RestTemplateBuilder</a:t>
            </a:r>
            <a:r>
              <a:rPr lang="en-GB" b="0" i="0" dirty="0">
                <a:solidFill>
                  <a:srgbClr val="0C0D0E"/>
                </a:solidFill>
                <a:effectLst/>
                <a:latin typeface="-apple-system"/>
              </a:rPr>
              <a:t> to create a </a:t>
            </a:r>
            <a:r>
              <a:rPr lang="en-GB" b="0" i="0" dirty="0" err="1">
                <a:solidFill>
                  <a:srgbClr val="0C0D0E"/>
                </a:solidFill>
                <a:effectLst/>
                <a:latin typeface="-apple-system"/>
              </a:rPr>
              <a:t>RestTemplate</a:t>
            </a:r>
            <a:endParaRPr lang="en-GB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7338020"/>
      </p:ext>
    </p:extLst>
  </p:cSld>
  <p:clrMapOvr>
    <a:masterClrMapping/>
  </p:clrMapOvr>
</p:notes>
</file>

<file path=ppt/notesSlides/notesSlide3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7563810"/>
      </p:ext>
    </p:extLst>
  </p:cSld>
  <p:clrMapOvr>
    <a:masterClrMapping/>
  </p:clrMapOvr>
</p:notes>
</file>

<file path=ppt/notesSlides/notesSlide4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Observability was always important, but why is it even more important now? </a:t>
            </a:r>
          </a:p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look at the difference between a monolith and microservice architecture. 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l-NL" dirty="0"/>
          </a:p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Monolith</a:t>
            </a:r>
            <a:r>
              <a:rPr lang="nl-NL" dirty="0"/>
              <a:t> 		Microservices</a:t>
            </a:r>
          </a:p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- single stack		-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stack</a:t>
            </a:r>
          </a:p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- easy </a:t>
            </a:r>
            <a:r>
              <a:rPr lang="nl-NL" dirty="0" err="1"/>
              <a:t>to</a:t>
            </a:r>
            <a:r>
              <a:rPr lang="nl-NL" dirty="0"/>
              <a:t> debug	- </a:t>
            </a:r>
            <a:r>
              <a:rPr lang="nl-NL" dirty="0" err="1"/>
              <a:t>debugging</a:t>
            </a:r>
            <a:r>
              <a:rPr lang="nl-NL" dirty="0"/>
              <a:t> </a:t>
            </a:r>
            <a:r>
              <a:rPr lang="nl-NL" dirty="0" err="1"/>
              <a:t>much</a:t>
            </a:r>
            <a:r>
              <a:rPr lang="nl-NL" dirty="0"/>
              <a:t> more </a:t>
            </a:r>
            <a:r>
              <a:rPr lang="nl-NL" dirty="0" err="1"/>
              <a:t>difficult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service </a:t>
            </a:r>
            <a:r>
              <a:rPr lang="nl-NL" dirty="0" err="1"/>
              <a:t>causes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we going to debug them all or are we going through the logs of each service?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9752317"/>
      </p:ext>
    </p:extLst>
  </p:cSld>
  <p:clrMapOvr>
    <a:masterClrMapping/>
  </p:clrMapOvr>
</p:notes>
</file>

<file path=ppt/notesSlides/notesSlide5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Uber </a:t>
            </a:r>
            <a:r>
              <a:rPr lang="nl-NL" dirty="0" err="1"/>
              <a:t>example</a:t>
            </a:r>
            <a:r>
              <a:rPr lang="nl-NL" dirty="0"/>
              <a:t>,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 touches </a:t>
            </a:r>
            <a:r>
              <a:rPr lang="nl-NL" dirty="0" err="1"/>
              <a:t>possibly</a:t>
            </a:r>
            <a:r>
              <a:rPr lang="nl-NL" dirty="0"/>
              <a:t> 20 microservices</a:t>
            </a:r>
          </a:p>
          <a:p>
            <a:endParaRPr lang="nl-NL" dirty="0"/>
          </a:p>
          <a:p>
            <a:pPr>
              <a:lnSpc>
                <a:spcPct val="107%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from each service there could be multiple instances running. Which instance of which service has a problem?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%"/>
              </a:lnSpc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%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it a upstream or downstream service? A specific instance of a service or may be it is a new version of an existing service, which is rolled out, which has the problem. 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%"/>
              </a:lnSpc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%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There are a lot more possibilities for a problem to occur than with a monolith application. 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4095239"/>
      </p:ext>
    </p:extLst>
  </p:cSld>
  <p:clrMapOvr>
    <a:masterClrMapping/>
  </p:clrMapOvr>
</p:notes>
</file>

<file path=ppt/notesSlides/notesSlide6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b="1" dirty="0" err="1"/>
              <a:t>Traces</a:t>
            </a:r>
            <a:r>
              <a:rPr lang="nl-NL" b="1" dirty="0"/>
              <a:t> </a:t>
            </a:r>
            <a:r>
              <a:rPr lang="nl-NL" dirty="0"/>
              <a:t>- </a:t>
            </a:r>
            <a:r>
              <a:rPr lang="en-US" dirty="0"/>
              <a:t>trace a request across the software stack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basic terms are trace id or span (or </a:t>
            </a:r>
            <a:r>
              <a:rPr lang="en-US" dirty="0" err="1"/>
              <a:t>spanid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span is individual event</a:t>
            </a:r>
          </a:p>
          <a:p>
            <a:endParaRPr lang="en-US" dirty="0"/>
          </a:p>
          <a:p>
            <a:r>
              <a:rPr lang="en-US" b="1" dirty="0"/>
              <a:t>Metrics</a:t>
            </a:r>
            <a:r>
              <a:rPr lang="en-US" dirty="0"/>
              <a:t> – aggregates, latency, error rate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counting number of requests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average time of requests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% of errors</a:t>
            </a:r>
          </a:p>
          <a:p>
            <a:endParaRPr lang="en-US" dirty="0"/>
          </a:p>
          <a:p>
            <a:r>
              <a:rPr lang="en-US" b="1" dirty="0"/>
              <a:t>Logs </a:t>
            </a:r>
            <a:r>
              <a:rPr lang="en-US" dirty="0"/>
              <a:t>- important events during the execution of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application logs,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unstructured, text based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difficult to go through 100s of 1000s lines of code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telemetry</a:t>
            </a:r>
            <a:r>
              <a:rPr lang="nl-NL" dirty="0"/>
              <a:t> data </a:t>
            </a:r>
            <a:r>
              <a:rPr lang="nl-NL" dirty="0" err="1"/>
              <a:t>consists</a:t>
            </a:r>
            <a:r>
              <a:rPr lang="nl-NL" dirty="0"/>
              <a:t> of user </a:t>
            </a:r>
            <a:r>
              <a:rPr lang="nl-NL" dirty="0" err="1"/>
              <a:t>activity</a:t>
            </a:r>
            <a:r>
              <a:rPr lang="nl-NL" dirty="0"/>
              <a:t>, call stacks,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protocols</a:t>
            </a:r>
            <a:endParaRPr lang="nl-NL" dirty="0"/>
          </a:p>
          <a:p>
            <a:endParaRPr lang="en-US" dirty="0"/>
          </a:p>
          <a:p>
            <a:r>
              <a:rPr lang="en-US" dirty="0"/>
              <a:t>Independently they are less usable than in context with each other</a:t>
            </a: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1179042"/>
      </p:ext>
    </p:extLst>
  </p:cSld>
  <p:clrMapOvr>
    <a:masterClrMapping/>
  </p:clrMapOvr>
</p:notes>
</file>

<file path=ppt/notesSlides/notesSlide7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%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One system for all these data, which makes it easier to relate the data to each other to make the bug hunting a lot easier. </a:t>
            </a:r>
          </a:p>
          <a:p>
            <a:pPr>
              <a:lnSpc>
                <a:spcPct val="107%"/>
              </a:lnSpc>
              <a:spcAft>
                <a:spcPts val="800"/>
              </a:spcAft>
            </a:pP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%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 their own kind of protocol, and frameworks to use in the application, which you all have to learn to be able to generate the telemetry data.</a:t>
            </a:r>
          </a:p>
          <a:p>
            <a:pPr>
              <a:lnSpc>
                <a:spcPct val="107%"/>
              </a:lnSpc>
              <a:spcAft>
                <a:spcPts val="800"/>
              </a:spcAft>
            </a:pP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%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would be a lot nicer if there was just one standard, one protocol and framework to learn, to be able to generate all this data. In stead of three different kinds of frameworks.   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%"/>
              </a:lnSpc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 standard is here now!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7982176"/>
      </p:ext>
    </p:extLst>
  </p:cSld>
  <p:clrMapOvr>
    <a:masterClrMapping/>
  </p:clrMapOvr>
</p:notes>
</file>

<file path=ppt/notesSlides/notesSlide8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OpenTelemetry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observability</a:t>
            </a:r>
            <a:r>
              <a:rPr lang="nl-NL" dirty="0"/>
              <a:t> </a:t>
            </a:r>
            <a:r>
              <a:rPr lang="nl-NL" dirty="0" err="1"/>
              <a:t>framework</a:t>
            </a: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Part of </a:t>
            </a:r>
            <a:r>
              <a:rPr lang="nl-NL" dirty="0" err="1"/>
              <a:t>the</a:t>
            </a:r>
            <a:r>
              <a:rPr lang="nl-NL" dirty="0"/>
              <a:t> Cloud Native Computing Foundation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2nd most </a:t>
            </a:r>
            <a:r>
              <a:rPr lang="nl-NL" dirty="0" err="1"/>
              <a:t>biggest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most </a:t>
            </a:r>
            <a:r>
              <a:rPr lang="nl-NL" dirty="0" err="1"/>
              <a:t>active</a:t>
            </a:r>
            <a:r>
              <a:rPr lang="nl-NL" dirty="0"/>
              <a:t> project in de CNCF portfolio, </a:t>
            </a:r>
            <a:r>
              <a:rPr lang="nl-NL" dirty="0" err="1"/>
              <a:t>Kubernetes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It is a set of tools, </a:t>
            </a:r>
            <a:r>
              <a:rPr lang="nl-NL" dirty="0" err="1"/>
              <a:t>SDKs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generating</a:t>
            </a:r>
            <a:r>
              <a:rPr lang="nl-NL" dirty="0"/>
              <a:t> </a:t>
            </a:r>
            <a:r>
              <a:rPr lang="nl-NL" dirty="0" err="1"/>
              <a:t>telemetry</a:t>
            </a:r>
            <a:r>
              <a:rPr lang="nl-NL" dirty="0"/>
              <a:t> data (like </a:t>
            </a:r>
            <a:r>
              <a:rPr lang="nl-NL" dirty="0" err="1"/>
              <a:t>traces</a:t>
            </a:r>
            <a:r>
              <a:rPr lang="nl-NL" dirty="0"/>
              <a:t>,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logs),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semantic</a:t>
            </a:r>
            <a:r>
              <a:rPr lang="nl-NL" dirty="0"/>
              <a:t> </a:t>
            </a:r>
            <a:r>
              <a:rPr lang="nl-NL" dirty="0" err="1"/>
              <a:t>conventions</a:t>
            </a:r>
            <a:r>
              <a:rPr lang="nl-NL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 err="1"/>
              <a:t>Semantic</a:t>
            </a:r>
            <a:r>
              <a:rPr lang="nl-NL" dirty="0"/>
              <a:t> </a:t>
            </a:r>
            <a:r>
              <a:rPr lang="nl-NL" dirty="0" err="1"/>
              <a:t>conventions</a:t>
            </a:r>
            <a:r>
              <a:rPr lang="nl-NL" dirty="0"/>
              <a:t> is a common </a:t>
            </a:r>
            <a:r>
              <a:rPr lang="nl-NL" dirty="0" err="1"/>
              <a:t>naming</a:t>
            </a:r>
            <a:r>
              <a:rPr lang="nl-NL" dirty="0"/>
              <a:t> </a:t>
            </a:r>
            <a:r>
              <a:rPr lang="nl-NL" dirty="0" err="1"/>
              <a:t>scheme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standardized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a code base,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platforms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It </a:t>
            </a:r>
            <a:r>
              <a:rPr lang="nl-NL" dirty="0" err="1"/>
              <a:t>generates</a:t>
            </a:r>
            <a:r>
              <a:rPr lang="nl-NL" dirty="0"/>
              <a:t> </a:t>
            </a:r>
            <a:r>
              <a:rPr lang="nl-NL" dirty="0" err="1"/>
              <a:t>telemetry</a:t>
            </a:r>
            <a:r>
              <a:rPr lang="nl-NL" dirty="0"/>
              <a:t> data like </a:t>
            </a:r>
            <a:r>
              <a:rPr lang="nl-NL" dirty="0" err="1"/>
              <a:t>traces</a:t>
            </a:r>
            <a:r>
              <a:rPr lang="nl-NL" dirty="0"/>
              <a:t>,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logs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Is part of </a:t>
            </a:r>
            <a:r>
              <a:rPr lang="nl-NL" dirty="0" err="1"/>
              <a:t>the</a:t>
            </a:r>
            <a:r>
              <a:rPr lang="nl-NL" dirty="0"/>
              <a:t> MicroProfile </a:t>
            </a:r>
            <a:r>
              <a:rPr lang="nl-NL" dirty="0" err="1"/>
              <a:t>Specification</a:t>
            </a:r>
            <a:r>
              <a:rPr lang="nl-NL" dirty="0"/>
              <a:t>,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supported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Application Servers like </a:t>
            </a:r>
            <a:r>
              <a:rPr lang="nl-NL" dirty="0" err="1"/>
              <a:t>Quarkus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Open Liberty,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6601709"/>
      </p:ext>
    </p:extLst>
  </p:cSld>
  <p:clrMapOvr>
    <a:masterClrMapping/>
  </p:clrMapOvr>
</p:notes>
</file>

<file path=ppt/notesSlides/notesSlide9.xml><?xml version="1.0" encoding="utf-8"?>
<p:notes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Key</a:t>
            </a:r>
            <a:r>
              <a:rPr lang="nl-NL" dirty="0"/>
              <a:t> features of </a:t>
            </a:r>
            <a:r>
              <a:rPr lang="nl-NL" dirty="0" err="1"/>
              <a:t>OpenTelemetry</a:t>
            </a:r>
            <a:endParaRPr lang="nl-NL" dirty="0"/>
          </a:p>
          <a:p>
            <a:endParaRPr lang="nl-NL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Support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traces</a:t>
            </a:r>
            <a:r>
              <a:rPr lang="nl-NL" dirty="0"/>
              <a:t>,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logs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dirty="0"/>
              <a:t>Drop in </a:t>
            </a:r>
            <a:r>
              <a:rPr lang="nl-NL" dirty="0" err="1"/>
              <a:t>instrumentation</a:t>
            </a:r>
            <a:r>
              <a:rPr lang="nl-NL" dirty="0"/>
              <a:t> supports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nl-NL" dirty="0" err="1"/>
              <a:t>popular</a:t>
            </a:r>
            <a:r>
              <a:rPr lang="nl-NL" dirty="0"/>
              <a:t> </a:t>
            </a:r>
            <a:r>
              <a:rPr lang="nl-NL" dirty="0" err="1"/>
              <a:t>languages</a:t>
            </a:r>
            <a:r>
              <a:rPr lang="nl-NL" dirty="0"/>
              <a:t> like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l-NL" dirty="0"/>
              <a:t>Java, Javascript, C#, C++, Go, Python, </a:t>
            </a:r>
            <a:r>
              <a:rPr lang="nl-NL" dirty="0" err="1"/>
              <a:t>etc</a:t>
            </a:r>
            <a:endParaRPr lang="nl-NL" dirty="0"/>
          </a:p>
          <a:p>
            <a:pPr marL="628650" marR="0" lvl="1" indent="-17145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l-NL" dirty="0" err="1"/>
              <a:t>popular</a:t>
            </a:r>
            <a:r>
              <a:rPr lang="nl-NL" dirty="0"/>
              <a:t> </a:t>
            </a:r>
            <a:r>
              <a:rPr lang="nl-NL" dirty="0" err="1"/>
              <a:t>frameworks</a:t>
            </a:r>
            <a:r>
              <a:rPr lang="nl-NL" dirty="0"/>
              <a:t> &amp; </a:t>
            </a:r>
            <a:r>
              <a:rPr lang="nl-NL" dirty="0" err="1"/>
              <a:t>libraries</a:t>
            </a:r>
            <a:r>
              <a:rPr lang="nl-NL" dirty="0"/>
              <a:t>, like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nl-NL" dirty="0"/>
              <a:t>Spring </a:t>
            </a:r>
            <a:r>
              <a:rPr lang="nl-NL" dirty="0" err="1"/>
              <a:t>and</a:t>
            </a:r>
            <a:r>
              <a:rPr lang="nl-NL" dirty="0"/>
              <a:t> Spring Boot,  MicroProfile (</a:t>
            </a:r>
            <a:r>
              <a:rPr lang="nl-NL" dirty="0" err="1"/>
              <a:t>Quarkus</a:t>
            </a:r>
            <a:r>
              <a:rPr lang="nl-NL" dirty="0"/>
              <a:t>, Open Liberty, etc.), JDBC,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etc</a:t>
            </a:r>
            <a:endParaRPr lang="nl-NL" dirty="0"/>
          </a:p>
          <a:p>
            <a:pPr marL="171450" marR="0" lvl="0" indent="-171450" algn="l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&gt;&gt;&gt; Show instrumentation page </a:t>
            </a:r>
            <a:endParaRPr lang="nl-NL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050B69-EC71-AE43-AEE8-672070FAC8A0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4144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image" Target="../media/image2.jpg"/><Relationship Id="rId1" Type="http://purl.oclc.org/ooxml/officeDocument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purl.oclc.org/ooxml/officeDocument/relationships/image" Target="../media/image3.png"/><Relationship Id="rId2" Type="http://purl.oclc.org/ooxml/officeDocument/relationships/image" Target="../media/image4.jpg"/><Relationship Id="rId1" Type="http://purl.oclc.org/ooxml/officeDocument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purl.oclc.org/ooxml/officeDocument/relationships/image" Target="../media/image5.png"/><Relationship Id="rId1" Type="http://purl.oclc.org/ooxml/officeDocument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purl.oclc.org/ooxml/officeDocument/relationships/image" Target="../media/image6.png"/><Relationship Id="rId1" Type="http://purl.oclc.org/ooxml/officeDocument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purl.oclc.org/ooxml/officeDocument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purl.oclc.org/ooxml/officeDocument/relationships/image" Target="../media/image7.png"/><Relationship Id="rId1" Type="http://purl.oclc.org/ooxml/officeDocument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purl.oclc.org/ooxml/officeDocument/relationships/image" Target="../media/image8.png"/><Relationship Id="rId1" Type="http://purl.oclc.org/ooxml/officeDocument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purl.oclc.org/ooxml/officeDocument/relationships/image" Target="../media/image9.png"/><Relationship Id="rId1" Type="http://purl.oclc.org/ooxml/officeDocument/relationships/slideMaster" Target="../slideMasters/slideMaster1.xml"/></Relationships>
</file>

<file path=ppt/slideLayouts/slideLayout1.xml><?xml version="1.0" encoding="utf-8"?>
<p:sldLayout xmlns:a="http://purl.oclc.org/ooxml/drawingml/main" xmlns:r="http://purl.oclc.org/ooxml/officeDocument/relationships" xmlns:p="http://purl.oclc.org/ooxml/presentationml/main" showMasterSp="0" type="title" preserve="1">
  <p:cSld name="Titeldia 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A39237B5-743D-5B40-A435-376BC8D994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6D464F8D-E28D-D34F-BD0E-C170942970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FF88718-C3B4-B34B-926D-5C6FEADC62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83400" y="490184"/>
            <a:ext cx="3409244" cy="2387600"/>
          </a:xfrm>
        </p:spPr>
        <p:txBody>
          <a:bodyPr bIns="0" anchor="b">
            <a:noAutofit/>
          </a:bodyPr>
          <a:lstStyle>
            <a:lvl1pPr algn="l">
              <a:defRPr sz="2800" spc="160" baseline="0%">
                <a:solidFill>
                  <a:schemeClr val="bg1"/>
                </a:solidFill>
              </a:defRPr>
            </a:lvl1pPr>
          </a:lstStyle>
          <a:p>
            <a:r>
              <a:rPr lang="nl-NL" dirty="0" err="1"/>
              <a:t>Tailor</a:t>
            </a:r>
            <a:r>
              <a:rPr lang="nl-NL" dirty="0"/>
              <a:t> made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77F2CFB-4A5C-4D49-889D-3132130EEA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83400" y="2924703"/>
            <a:ext cx="3409244" cy="1655762"/>
          </a:xfrm>
        </p:spPr>
        <p:txBody>
          <a:bodyPr tIns="0">
            <a:noAutofit/>
          </a:bodyPr>
          <a:lstStyle>
            <a:lvl1pPr marL="0" indent="0" algn="l">
              <a:buNone/>
              <a:defRPr sz="2800" b="0" i="0" spc="240" baseline="0%">
                <a:solidFill>
                  <a:schemeClr val="bg1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IT </a:t>
            </a:r>
            <a:r>
              <a:rPr lang="nl-NL" dirty="0" err="1"/>
              <a:t>solutions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1816912"/>
      </p:ext>
    </p:extLst>
  </p:cSld>
  <p:clrMapOvr>
    <a:masterClrMapping/>
  </p:clrMapOvr>
</p:sldLayout>
</file>

<file path=ppt/slideLayouts/slideLayout10.xml><?xml version="1.0" encoding="utf-8"?>
<p:sldLayout xmlns:a="http://purl.oclc.org/ooxml/drawingml/main" xmlns:r="http://purl.oclc.org/ooxml/officeDocument/relationships" xmlns:p="http://purl.oclc.org/ooxml/presentationml/main" type="twoObj" preserve="1">
  <p:cSld name="Links en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77FD81-FD76-534D-81DF-A5CBE65D8B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 van de slide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8173551-4B14-5D43-A26B-9DF68C3233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433918"/>
            <a:ext cx="5181600" cy="3743046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9018F718-0841-604D-ACFF-2FB6F89FD7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33915"/>
            <a:ext cx="5181600" cy="3743047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6FFE013-07B7-CD48-9E5F-E88393ABE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EDFE1-E3BB-7A48-8B6F-A868D278F4C8}" type="datetime1">
              <a:rPr lang="nl-NL" smtClean="0"/>
              <a:t>2-10-2024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7145014-30FE-554B-8313-C11F4885E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FEED816-4093-7F46-9EE2-BA216B776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4626413"/>
      </p:ext>
    </p:extLst>
  </p:cSld>
  <p:clrMapOvr>
    <a:masterClrMapping/>
  </p:clrMapOvr>
</p:sldLayout>
</file>

<file path=ppt/slideLayouts/slideLayout11.xml><?xml version="1.0" encoding="utf-8"?>
<p:sldLayout xmlns:a="http://purl.oclc.org/ooxml/drawingml/main" xmlns:r="http://purl.oclc.org/ooxml/officeDocument/relationships" xmlns:p="http://purl.oclc.org/ooxml/presentationml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6D1C6E6-286D-F240-A7C3-97C51F0DA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B8B2-0DB2-3D4A-9EFF-D87E7923EDC7}" type="datetime1">
              <a:rPr lang="nl-NL" smtClean="0"/>
              <a:t>2-10-2024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2C62E065-4931-5C4B-904D-DB1BA27F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06E5BCF-1B17-084C-BCCC-188EE1C33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82847618"/>
      </p:ext>
    </p:extLst>
  </p:cSld>
  <p:clrMapOvr>
    <a:masterClrMapping/>
  </p:clrMapOvr>
</p:sldLayout>
</file>

<file path=ppt/slideLayouts/slideLayout12.xml><?xml version="1.0" encoding="utf-8"?>
<p:sldLayout xmlns:a="http://purl.oclc.org/ooxml/drawingml/main" xmlns:r="http://purl.oclc.org/ooxml/officeDocument/relationships" xmlns:p="http://purl.oclc.org/ooxml/presentationml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86919C-D3E6-3C4F-8A9D-7DA806D5BC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dirty="0"/>
              <a:t>Titel van de slide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D280D14-B002-AD40-8AE4-7CA4C6029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000" b="0"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Linker titel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9FE4DCD-15B3-A342-B1F8-939985002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32EB639-9475-2F43-995B-65F79978A65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000" b="0" i="0">
                <a:latin typeface="Montserrat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dirty="0"/>
              <a:t>Rechter titel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55496E-D572-DF46-A457-9FCDFA9241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DD227F5-73EE-AA4A-9724-BA1824768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CE715-AF1F-C740-A78A-8762EB5E8279}" type="datetime1">
              <a:rPr lang="nl-NL" smtClean="0"/>
              <a:t>2-10-2024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1CC03425-6F18-664D-AD11-69084A0D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6FA7919-B0AA-2F48-84B1-981908480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6066726"/>
      </p:ext>
    </p:extLst>
  </p:cSld>
  <p:clrMapOvr>
    <a:masterClrMapping/>
  </p:clrMapOvr>
</p:sldLayout>
</file>

<file path=ppt/slideLayouts/slideLayout2.xml><?xml version="1.0" encoding="utf-8"?>
<p:sldLayout xmlns:a="http://purl.oclc.org/ooxml/drawingml/main" xmlns:r="http://purl.oclc.org/ooxml/officeDocument/relationships" xmlns:p="http://purl.oclc.org/ooxml/presentationml/main" showMasterSp="0" type="title" preserve="1">
  <p:cSld name="Titeldia Alternati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6D464F8D-E28D-D34F-BD0E-C170942970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A39237B5-743D-5B40-A435-376BC8D994D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hoek 3">
            <a:extLst>
              <a:ext uri="{FF2B5EF4-FFF2-40B4-BE49-F238E27FC236}">
                <a16:creationId xmlns:a16="http://schemas.microsoft.com/office/drawing/2014/main" id="{149A2D3F-EB77-7844-A09B-D5D560D2E1AF}"/>
              </a:ext>
            </a:extLst>
          </p:cNvPr>
          <p:cNvSpPr/>
          <p:nvPr userDrawn="1"/>
        </p:nvSpPr>
        <p:spPr>
          <a:xfrm>
            <a:off x="-161365" y="2138082"/>
            <a:ext cx="7395883" cy="15464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F88718-C3B4-B34B-926D-5C6FEADC62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4330" y="490184"/>
            <a:ext cx="4867836" cy="2387600"/>
          </a:xfrm>
        </p:spPr>
        <p:txBody>
          <a:bodyPr bIns="0" anchor="b">
            <a:noAutofit/>
          </a:bodyPr>
          <a:lstStyle>
            <a:lvl1pPr algn="l">
              <a:defRPr sz="2800" spc="160" baseline="0%">
                <a:solidFill>
                  <a:schemeClr val="tx1"/>
                </a:solidFill>
              </a:defRPr>
            </a:lvl1pPr>
          </a:lstStyle>
          <a:p>
            <a:r>
              <a:rPr lang="nl-NL" dirty="0"/>
              <a:t>Presentatietitel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77F2CFB-4A5C-4D49-889D-3132130EEA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694330" y="2924703"/>
            <a:ext cx="4867836" cy="1655762"/>
          </a:xfrm>
        </p:spPr>
        <p:txBody>
          <a:bodyPr tIns="0">
            <a:noAutofit/>
          </a:bodyPr>
          <a:lstStyle>
            <a:lvl1pPr marL="0" indent="0" algn="l">
              <a:buNone/>
              <a:defRPr sz="2400" b="0" i="0" spc="240" baseline="0%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2634230484"/>
      </p:ext>
    </p:extLst>
  </p:cSld>
  <p:clrMapOvr>
    <a:masterClrMapping/>
  </p:clrMapOvr>
</p:sldLayout>
</file>

<file path=ppt/slideLayouts/slideLayout3.xml><?xml version="1.0" encoding="utf-8"?>
<p:sldLayout xmlns:a="http://purl.oclc.org/ooxml/drawingml/main" xmlns:r="http://purl.oclc.org/ooxml/officeDocument/relationships" xmlns:p="http://purl.oclc.org/ooxml/presentationml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4F403DD1-FC9D-524D-B82C-2ABEEB6D5E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02F4400-3168-1E49-8FF3-BD3FD8346C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59467" y="1709739"/>
            <a:ext cx="8667874" cy="1214084"/>
          </a:xfrm>
        </p:spPr>
        <p:txBody>
          <a:bodyPr bIns="0" anchor="b">
            <a:noAutofit/>
          </a:bodyPr>
          <a:lstStyle>
            <a:lvl1pPr>
              <a:defRPr sz="2800"/>
            </a:lvl1pPr>
          </a:lstStyle>
          <a:p>
            <a:r>
              <a:rPr lang="nl-NL" dirty="0"/>
              <a:t>Titel van de sectie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50D6011-C997-8A48-A928-30F3BE1456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59468" y="3011649"/>
            <a:ext cx="8667874" cy="769833"/>
          </a:xfrm>
        </p:spPr>
        <p:txBody>
          <a:bodyPr tIns="0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nl-NL" dirty="0"/>
              <a:t>Sectietitel onderschrift</a:t>
            </a:r>
          </a:p>
        </p:txBody>
      </p:sp>
    </p:spTree>
    <p:extLst>
      <p:ext uri="{BB962C8B-B14F-4D97-AF65-F5344CB8AC3E}">
        <p14:creationId xmlns:p14="http://schemas.microsoft.com/office/powerpoint/2010/main" val="3328514891"/>
      </p:ext>
    </p:extLst>
  </p:cSld>
  <p:clrMapOvr>
    <a:masterClrMapping/>
  </p:clrMapOvr>
</p:sldLayout>
</file>

<file path=ppt/slideLayouts/slideLayout4.xml><?xml version="1.0" encoding="utf-8"?>
<p:sldLayout xmlns:a="http://purl.oclc.org/ooxml/drawingml/main" xmlns:r="http://purl.oclc.org/ooxml/officeDocument/relationships" xmlns:p="http://purl.oclc.org/ooxml/presentationml/main" preserve="1" userDrawn="1">
  <p:cSld name="Volle breed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327F1EE3-1019-1849-8147-2B2D30D31C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8A5BE8-A12B-E548-956B-25BEF6CDD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 van de slide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D8E94C6-CD2B-B14B-A685-08CE666C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E9305-AD54-D94F-A9D3-4D8F7BA8A786}" type="datetime1">
              <a:rPr lang="nl-NL" smtClean="0"/>
              <a:t>2-10-2024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EDBA15B-9D3D-164C-8869-62D6EB5EC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101B3AB-3FC0-2B4E-A958-A7E7C0ED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9229929A-9B24-6649-8B1F-B98E214821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579003"/>
            <a:ext cx="10515600" cy="769833"/>
          </a:xfrm>
        </p:spPr>
        <p:txBody>
          <a:bodyPr tIns="0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nl-NL" dirty="0"/>
              <a:t>Optionele ondertitel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931C03FB-14F4-354B-AB6C-128E6307217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2433918"/>
            <a:ext cx="10515599" cy="3743046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677443343"/>
      </p:ext>
    </p:extLst>
  </p:cSld>
  <p:clrMapOvr>
    <a:masterClrMapping/>
  </p:clrMapOvr>
</p:sldLayout>
</file>

<file path=ppt/slideLayouts/slideLayout5.xml><?xml version="1.0" encoding="utf-8"?>
<p:sldLayout xmlns:a="http://purl.oclc.org/ooxml/drawingml/main" xmlns:r="http://purl.oclc.org/ooxml/officeDocument/relationships" xmlns:p="http://purl.oclc.org/ooxml/presentationml/main" preserve="1" userDrawn="1">
  <p:cSld name="Volle breedte (blanc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A5BE8-A12B-E548-956B-25BEF6CDD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 van de slide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D8E94C6-CD2B-B14B-A685-08CE666C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E9305-AD54-D94F-A9D3-4D8F7BA8A786}" type="datetime1">
              <a:rPr lang="nl-NL" smtClean="0"/>
              <a:t>2-10-2024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EDBA15B-9D3D-164C-8869-62D6EB5EC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101B3AB-3FC0-2B4E-A958-A7E7C0ED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9229929A-9B24-6649-8B1F-B98E214821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579003"/>
            <a:ext cx="10515600" cy="769833"/>
          </a:xfrm>
        </p:spPr>
        <p:txBody>
          <a:bodyPr tIns="0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nl-NL" dirty="0"/>
              <a:t>Optionele ondertitel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931C03FB-14F4-354B-AB6C-128E6307217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2433918"/>
            <a:ext cx="10515599" cy="3743046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2372184128"/>
      </p:ext>
    </p:extLst>
  </p:cSld>
  <p:clrMapOvr>
    <a:masterClrMapping/>
  </p:clrMapOvr>
</p:sldLayout>
</file>

<file path=ppt/slideLayouts/slideLayout6.xml><?xml version="1.0" encoding="utf-8"?>
<p:sldLayout xmlns:a="http://purl.oclc.org/ooxml/drawingml/main" xmlns:r="http://purl.oclc.org/ooxml/officeDocument/relationships" xmlns:p="http://purl.oclc.org/ooxml/presentationml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8A5BE8-A12B-E548-956B-25BEF6CDD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 van de slide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D8E94C6-CD2B-B14B-A685-08CE666C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E9305-AD54-D94F-A9D3-4D8F7BA8A786}" type="datetime1">
              <a:rPr lang="nl-NL" smtClean="0"/>
              <a:t>2-10-2024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EDBA15B-9D3D-164C-8869-62D6EB5EC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101B3AB-3FC0-2B4E-A958-A7E7C0ED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9229929A-9B24-6649-8B1F-B98E214821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1579003"/>
            <a:ext cx="10515600" cy="769833"/>
          </a:xfrm>
        </p:spPr>
        <p:txBody>
          <a:bodyPr tIns="0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nl-NL" dirty="0"/>
              <a:t>Ondertitel of toelichting</a:t>
            </a:r>
          </a:p>
        </p:txBody>
      </p:sp>
    </p:spTree>
    <p:extLst>
      <p:ext uri="{BB962C8B-B14F-4D97-AF65-F5344CB8AC3E}">
        <p14:creationId xmlns:p14="http://schemas.microsoft.com/office/powerpoint/2010/main" val="1551016975"/>
      </p:ext>
    </p:extLst>
  </p:cSld>
  <p:clrMapOvr>
    <a:masterClrMapping/>
  </p:clrMapOvr>
</p:sldLayout>
</file>

<file path=ppt/slideLayouts/slideLayout7.xml><?xml version="1.0" encoding="utf-8"?>
<p:sldLayout xmlns:a="http://purl.oclc.org/ooxml/drawingml/main" xmlns:r="http://purl.oclc.org/ooxml/officeDocument/relationships" xmlns:p="http://purl.oclc.org/ooxml/presentationml/main" preserve="1" userDrawn="1">
  <p:cSld name="Tekst rechts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5E23EF38-76E4-D642-9420-4882B96EF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8A5BE8-A12B-E548-956B-25BEF6CDD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5718" y="405466"/>
            <a:ext cx="6093222" cy="1173537"/>
          </a:xfrm>
        </p:spPr>
        <p:txBody>
          <a:bodyPr/>
          <a:lstStyle/>
          <a:p>
            <a:r>
              <a:rPr lang="nl-NL" dirty="0"/>
              <a:t>Titel van de slide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D8E94C6-CD2B-B14B-A685-08CE666C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E9305-AD54-D94F-A9D3-4D8F7BA8A786}" type="datetime1">
              <a:rPr lang="nl-NL" smtClean="0"/>
              <a:t>2-10-2024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EDBA15B-9D3D-164C-8869-62D6EB5EC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101B3AB-3FC0-2B4E-A958-A7E7C0ED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9229929A-9B24-6649-8B1F-B98E214821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05719" y="1579003"/>
            <a:ext cx="6093222" cy="769833"/>
          </a:xfrm>
        </p:spPr>
        <p:txBody>
          <a:bodyPr tIns="0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nl-NL" dirty="0"/>
              <a:t>Optionele ondertitel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931C03FB-14F4-354B-AB6C-128E6307217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605719" y="2433918"/>
            <a:ext cx="6093222" cy="3743046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426485099"/>
      </p:ext>
    </p:extLst>
  </p:cSld>
  <p:clrMapOvr>
    <a:masterClrMapping/>
  </p:clrMapOvr>
</p:sldLayout>
</file>

<file path=ppt/slideLayouts/slideLayout8.xml><?xml version="1.0" encoding="utf-8"?>
<p:sldLayout xmlns:a="http://purl.oclc.org/ooxml/drawingml/main" xmlns:r="http://purl.oclc.org/ooxml/officeDocument/relationships" xmlns:p="http://purl.oclc.org/ooxml/presentationml/main" preserve="1" userDrawn="1">
  <p:cSld name="Tekst recht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5E23EF38-76E4-D642-9420-4882B96EF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8A5BE8-A12B-E548-956B-25BEF6CDD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05718" y="405466"/>
            <a:ext cx="6093222" cy="1173537"/>
          </a:xfrm>
        </p:spPr>
        <p:txBody>
          <a:bodyPr/>
          <a:lstStyle/>
          <a:p>
            <a:r>
              <a:rPr lang="nl-NL" dirty="0"/>
              <a:t>Titel van de slide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D8E94C6-CD2B-B14B-A685-08CE666C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E9305-AD54-D94F-A9D3-4D8F7BA8A786}" type="datetime1">
              <a:rPr lang="nl-NL" smtClean="0"/>
              <a:t>2-10-2024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EDBA15B-9D3D-164C-8869-62D6EB5EC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101B3AB-3FC0-2B4E-A958-A7E7C0ED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9229929A-9B24-6649-8B1F-B98E214821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605719" y="1579003"/>
            <a:ext cx="6093222" cy="769833"/>
          </a:xfrm>
        </p:spPr>
        <p:txBody>
          <a:bodyPr tIns="0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nl-NL" dirty="0"/>
              <a:t>Optionele ondertitel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931C03FB-14F4-354B-AB6C-128E6307217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605719" y="2433918"/>
            <a:ext cx="6093222" cy="3743046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885704293"/>
      </p:ext>
    </p:extLst>
  </p:cSld>
  <p:clrMapOvr>
    <a:masterClrMapping/>
  </p:clrMapOvr>
</p:sldLayout>
</file>

<file path=ppt/slideLayouts/slideLayout9.xml><?xml version="1.0" encoding="utf-8"?>
<p:sldLayout xmlns:a="http://purl.oclc.org/ooxml/drawingml/main" xmlns:r="http://purl.oclc.org/ooxml/officeDocument/relationships" xmlns:p="http://purl.oclc.org/ooxml/presentationml/main" preserve="1" userDrawn="1">
  <p:cSld name="Teks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5E23EF38-76E4-D642-9420-4882B96EF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8A5BE8-A12B-E548-956B-25BEF6CDDD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116" y="405466"/>
            <a:ext cx="6294930" cy="1173537"/>
          </a:xfrm>
        </p:spPr>
        <p:txBody>
          <a:bodyPr/>
          <a:lstStyle/>
          <a:p>
            <a:r>
              <a:rPr lang="nl-NL" dirty="0"/>
              <a:t>Titel van de slide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D8E94C6-CD2B-B14B-A685-08CE666C6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E9305-AD54-D94F-A9D3-4D8F7BA8A786}" type="datetime1">
              <a:rPr lang="nl-NL" smtClean="0"/>
              <a:t>2-10-2024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2EDBA15B-9D3D-164C-8869-62D6EB5EC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D101B3AB-3FC0-2B4E-A958-A7E7C0ED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jdelijke aanduiding voor tekst 2">
            <a:extLst>
              <a:ext uri="{FF2B5EF4-FFF2-40B4-BE49-F238E27FC236}">
                <a16:creationId xmlns:a16="http://schemas.microsoft.com/office/drawing/2014/main" id="{9229929A-9B24-6649-8B1F-B98E214821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05117" y="1579003"/>
            <a:ext cx="6294930" cy="769833"/>
          </a:xfrm>
        </p:spPr>
        <p:txBody>
          <a:bodyPr tIns="0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Montserra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%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%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%"/>
                  </a:schemeClr>
                </a:solidFill>
              </a:defRPr>
            </a:lvl9pPr>
          </a:lstStyle>
          <a:p>
            <a:pPr lvl="0"/>
            <a:r>
              <a:rPr lang="nl-NL" dirty="0"/>
              <a:t>Optionele ondertitel</a:t>
            </a: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931C03FB-14F4-354B-AB6C-128E6307217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05117" y="2433918"/>
            <a:ext cx="6294930" cy="3743046"/>
          </a:xfrm>
        </p:spPr>
        <p:txBody>
          <a:bodyPr/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</p:spTree>
    <p:extLst>
      <p:ext uri="{BB962C8B-B14F-4D97-AF65-F5344CB8AC3E}">
        <p14:creationId xmlns:p14="http://schemas.microsoft.com/office/powerpoint/2010/main" val="804125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purl.oclc.org/ooxml/officeDocument/relationships/slideLayout" Target="../slideLayouts/slideLayout8.xml"/><Relationship Id="rId13" Type="http://purl.oclc.org/ooxml/officeDocument/relationships/theme" Target="../theme/theme1.xml"/><Relationship Id="rId3" Type="http://purl.oclc.org/ooxml/officeDocument/relationships/slideLayout" Target="../slideLayouts/slideLayout3.xml"/><Relationship Id="rId7" Type="http://purl.oclc.org/ooxml/officeDocument/relationships/slideLayout" Target="../slideLayouts/slideLayout7.xml"/><Relationship Id="rId12" Type="http://purl.oclc.org/ooxml/officeDocument/relationships/slideLayout" Target="../slideLayouts/slideLayout12.xml"/><Relationship Id="rId2" Type="http://purl.oclc.org/ooxml/officeDocument/relationships/slideLayout" Target="../slideLayouts/slideLayout2.xml"/><Relationship Id="rId1" Type="http://purl.oclc.org/ooxml/officeDocument/relationships/slideLayout" Target="../slideLayouts/slideLayout1.xml"/><Relationship Id="rId6" Type="http://purl.oclc.org/ooxml/officeDocument/relationships/slideLayout" Target="../slideLayouts/slideLayout6.xml"/><Relationship Id="rId11" Type="http://purl.oclc.org/ooxml/officeDocument/relationships/slideLayout" Target="../slideLayouts/slideLayout11.xml"/><Relationship Id="rId5" Type="http://purl.oclc.org/ooxml/officeDocument/relationships/slideLayout" Target="../slideLayouts/slideLayout5.xml"/><Relationship Id="rId10" Type="http://purl.oclc.org/ooxml/officeDocument/relationships/slideLayout" Target="../slideLayouts/slideLayout10.xml"/><Relationship Id="rId4" Type="http://purl.oclc.org/ooxml/officeDocument/relationships/slideLayout" Target="../slideLayouts/slideLayout4.xml"/><Relationship Id="rId9" Type="http://purl.oclc.org/ooxml/officeDocument/relationships/slideLayout" Target="../slideLayouts/slideLayout9.xml"/><Relationship Id="rId14" Type="http://purl.oclc.org/ooxml/officeDocument/relationships/image" Target="../media/image1.png"/></Relationships>
</file>

<file path=ppt/slideMasters/slideMaster1.xml><?xml version="1.0" encoding="utf-8"?>
<p:sldMaster xmlns:a="http://purl.oclc.org/ooxml/drawingml/main" xmlns:r="http://purl.oclc.org/ooxml/officeDocument/relationships" xmlns:p="http://purl.oclc.org/ooxml/presentationml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ADA77BEB-478F-9548-892F-499829B3876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369CD7C-E933-EF4B-8F71-06F3B85A8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466"/>
            <a:ext cx="10515600" cy="11735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nl-NL" dirty="0"/>
              <a:t>Titel van de slide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E219EAA-3281-D74C-8CAD-6632A2E5BA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07024"/>
            <a:ext cx="10515600" cy="35769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EBC9E04-1CD9-0E4E-88D1-40B2DC021C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639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1pPr>
          </a:lstStyle>
          <a:p>
            <a:fld id="{9587DE30-D5A6-C448-9168-6D06019800D7}" type="datetime1">
              <a:rPr lang="nl-NL" smtClean="0"/>
              <a:t>2-10-2024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D088378-97A5-9C4E-A910-FF1B564A1C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6392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/>
                </a:solidFill>
                <a:latin typeface="Montserrat Light" pitchFamily="2" charset="77"/>
              </a:defRPr>
            </a:lvl1pPr>
          </a:lstStyle>
          <a:p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A35C73A-A36F-5A49-B380-1114FACFA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397" y="64639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6E3FFFB4-123C-BD48-B74A-45F84C106BA6}" type="slidenum">
              <a:rPr lang="nl-NL" smtClean="0"/>
              <a:pPr/>
              <a:t>‹nr.›</a:t>
            </a:fld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90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6" r:id="rId4"/>
    <p:sldLayoutId id="2147483661" r:id="rId5"/>
    <p:sldLayoutId id="2147483654" r:id="rId6"/>
    <p:sldLayoutId id="2147483657" r:id="rId7"/>
    <p:sldLayoutId id="2147483658" r:id="rId8"/>
    <p:sldLayoutId id="2147483659" r:id="rId9"/>
    <p:sldLayoutId id="2147483652" r:id="rId10"/>
    <p:sldLayoutId id="2147483655" r:id="rId11"/>
    <p:sldLayoutId id="2147483653" r:id="rId12"/>
  </p:sldLayoutIdLst>
  <p:hf hdr="0" ftr="0" dt="0"/>
  <p:txStyles>
    <p:titleStyle>
      <a:lvl1pPr algn="l" defTabSz="914400" rtl="0" eaLnBrk="1" latinLnBrk="0" hangingPunct="1">
        <a:lnSpc>
          <a:spcPct val="90%"/>
        </a:lnSpc>
        <a:spcBef>
          <a:spcPct val="0%"/>
        </a:spcBef>
        <a:buNone/>
        <a:defRPr sz="2800" b="1" i="0" kern="1200">
          <a:solidFill>
            <a:schemeClr val="tx1"/>
          </a:solidFill>
          <a:latin typeface="Montserrat Semi 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%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Zilla Slab" pitchFamily="2" charset="77"/>
          <a:ea typeface="Zilla Slab" pitchFamily="2" charset="77"/>
          <a:cs typeface="+mn-cs"/>
        </a:defRPr>
      </a:lvl1pPr>
      <a:lvl2pPr marL="685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Zilla Slab" pitchFamily="2" charset="77"/>
          <a:ea typeface="Zilla Slab" pitchFamily="2" charset="77"/>
          <a:cs typeface="+mn-cs"/>
        </a:defRPr>
      </a:lvl2pPr>
      <a:lvl3pPr marL="1143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Zilla Slab" pitchFamily="2" charset="77"/>
          <a:ea typeface="Zilla Slab" pitchFamily="2" charset="77"/>
          <a:cs typeface="+mn-cs"/>
        </a:defRPr>
      </a:lvl3pPr>
      <a:lvl4pPr marL="1600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Zilla Slab" pitchFamily="2" charset="77"/>
          <a:ea typeface="Zilla Slab" pitchFamily="2" charset="77"/>
          <a:cs typeface="+mn-cs"/>
        </a:defRPr>
      </a:lvl4pPr>
      <a:lvl5pPr marL="20574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Zilla Slab" pitchFamily="2" charset="77"/>
          <a:ea typeface="Zilla Slab" pitchFamily="2" charset="77"/>
          <a:cs typeface="+mn-cs"/>
        </a:defRPr>
      </a:lvl5pPr>
      <a:lvl6pPr marL="25146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%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purl.oclc.org/ooxml/officeDocument/relationships/image" Target="../media/image10.png"/><Relationship Id="rId2" Type="http://purl.oclc.org/ooxml/officeDocument/relationships/notesSlide" Target="../notesSlides/notesSlide1.xml"/><Relationship Id="rId1" Type="http://purl.oclc.org/ooxml/officeDocument/relationships/slideLayout" Target="../slideLayouts/slideLayout1.xml"/><Relationship Id="rId5" Type="http://purl.oclc.org/ooxml/officeDocument/relationships/image" Target="../media/image12.png"/><Relationship Id="rId4" Type="http://purl.oclc.org/ooxml/officeDocument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0.xml"/><Relationship Id="rId1" Type="http://purl.oclc.org/ooxml/officeDocument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purl.oclc.org/ooxml/officeDocument/relationships/image" Target="../media/image19.png"/><Relationship Id="rId2" Type="http://purl.oclc.org/ooxml/officeDocument/relationships/notesSlide" Target="../notesSlides/notesSlide11.xml"/><Relationship Id="rId1" Type="http://purl.oclc.org/ooxml/officeDocument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2.xml"/><Relationship Id="rId1" Type="http://purl.oclc.org/ooxml/officeDocument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3.xml"/><Relationship Id="rId1" Type="http://purl.oclc.org/ooxml/officeDocument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4.xml"/><Relationship Id="rId1" Type="http://purl.oclc.org/ooxml/officeDocument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purl.oclc.org/ooxml/officeDocument/relationships/image" Target="../media/image20.png"/><Relationship Id="rId2" Type="http://purl.oclc.org/ooxml/officeDocument/relationships/notesSlide" Target="../notesSlides/notesSlide15.xml"/><Relationship Id="rId1" Type="http://purl.oclc.org/ooxml/officeDocument/relationships/slideLayout" Target="../slideLayouts/slideLayout6.xml"/><Relationship Id="rId4" Type="http://purl.oclc.org/ooxml/officeDocument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purl.oclc.org/ooxml/officeDocument/relationships/image" Target="../media/image22.png"/><Relationship Id="rId2" Type="http://purl.oclc.org/ooxml/officeDocument/relationships/notesSlide" Target="../notesSlides/notesSlide16.xml"/><Relationship Id="rId1" Type="http://purl.oclc.org/ooxml/officeDocument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17.xml"/><Relationship Id="rId1" Type="http://purl.oclc.org/ooxml/officeDocument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purl.oclc.org/ooxml/officeDocument/relationships/hyperlink" Target="https://opentelemetry.io/docs/zero-code/java/agent/" TargetMode="External"/><Relationship Id="rId2" Type="http://purl.oclc.org/ooxml/officeDocument/relationships/notesSlide" Target="../notesSlides/notesSlide18.xml"/><Relationship Id="rId1" Type="http://purl.oclc.org/ooxml/officeDocument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purl.oclc.org/ooxml/officeDocument/relationships/hyperlink" Target="https://opentelemetry.io/docs/zero-code/java/agent/configuration/" TargetMode="External"/><Relationship Id="rId2" Type="http://purl.oclc.org/ooxml/officeDocument/relationships/notesSlide" Target="../notesSlides/notesSlide19.xml"/><Relationship Id="rId1" Type="http://purl.oclc.org/ooxml/officeDocument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2.xml"/><Relationship Id="rId1" Type="http://purl.oclc.org/ooxml/officeDocument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purl.oclc.org/ooxml/officeDocument/relationships/hyperlink" Target="https://opentelemetry.io/docs/zero-code/java/spring-boot-starter/" TargetMode="External"/><Relationship Id="rId2" Type="http://purl.oclc.org/ooxml/officeDocument/relationships/notesSlide" Target="../notesSlides/notesSlide20.xml"/><Relationship Id="rId1" Type="http://purl.oclc.org/ooxml/officeDocument/relationships/slideLayout" Target="../slideLayouts/slideLayout5.xml"/><Relationship Id="rId5" Type="http://purl.oclc.org/ooxml/officeDocument/relationships/hyperlink" Target="https://opentelemetry.io/docs/instrumentation/java/automatic/spring-boot/" TargetMode="External"/><Relationship Id="rId4" Type="http://purl.oclc.org/ooxml/officeDocument/relationships/hyperlink" Target="https://quarkus.io/guides/opentelemetry" TargetMode="External"/></Relationships>
</file>

<file path=ppt/slides/_rels/slide21.xml.rels><?xml version="1.0" encoding="UTF-8" standalone="yes"?>
<Relationships xmlns="http://schemas.openxmlformats.org/package/2006/relationships"><Relationship Id="rId3" Type="http://purl.oclc.org/ooxml/officeDocument/relationships/hyperlink" Target="https://docs.micrometer.io/micrometer/reference/" TargetMode="External"/><Relationship Id="rId2" Type="http://purl.oclc.org/ooxml/officeDocument/relationships/notesSlide" Target="../notesSlides/notesSlide21.xml"/><Relationship Id="rId1" Type="http://purl.oclc.org/ooxml/officeDocument/relationships/slideLayout" Target="../slideLayouts/slideLayout4.xml"/><Relationship Id="rId4" Type="http://purl.oclc.org/ooxml/officeDocument/relationships/hyperlink" Target="https://docs.spring.io/spring-boot/docs/current/reference/htmlsingle/#actuator.micrometer-tracing" TargetMode="External"/></Relationships>
</file>

<file path=ppt/slides/_rels/slide22.xml.rels><?xml version="1.0" encoding="UTF-8" standalone="yes"?>
<Relationships xmlns="http://schemas.openxmlformats.org/package/2006/relationships"><Relationship Id="rId3" Type="http://purl.oclc.org/ooxml/officeDocument/relationships/hyperlink" Target="https://github.com/open-telemetry/opentelemetry-java-instrumentation/tree/main/instrumentation/jdbc/library" TargetMode="External"/><Relationship Id="rId2" Type="http://purl.oclc.org/ooxml/officeDocument/relationships/notesSlide" Target="../notesSlides/notesSlide22.xml"/><Relationship Id="rId1" Type="http://purl.oclc.org/ooxml/officeDocument/relationships/slideLayout" Target="../slideLayouts/slideLayout5.xml"/><Relationship Id="rId4" Type="http://purl.oclc.org/ooxml/officeDocument/relationships/hyperlink" Target="https://quarkus.io/guides/opentelemetry#jdbc" TargetMode="External"/></Relationships>
</file>

<file path=ppt/slides/_rels/slide23.xml.rels><?xml version="1.0" encoding="UTF-8" standalone="yes"?>
<Relationships xmlns="http://schemas.openxmlformats.org/package/2006/relationships"><Relationship Id="rId3" Type="http://purl.oclc.org/ooxml/officeDocument/relationships/image" Target="../media/image23.png"/><Relationship Id="rId2" Type="http://purl.oclc.org/ooxml/officeDocument/relationships/notesSlide" Target="../notesSlides/notesSlide23.xml"/><Relationship Id="rId1" Type="http://purl.oclc.org/ooxml/officeDocument/relationships/slideLayout" Target="../slideLayouts/slideLayout10.xml"/><Relationship Id="rId6" Type="http://purl.oclc.org/ooxml/officeDocument/relationships/image" Target="../media/image26.png"/><Relationship Id="rId5" Type="http://purl.oclc.org/ooxml/officeDocument/relationships/image" Target="../media/image25.png"/><Relationship Id="rId4" Type="http://purl.oclc.org/ooxml/officeDocument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purl.oclc.org/ooxml/officeDocument/relationships/hyperlink" Target="https://gitlab.com/craftsmen/opentelemetry-workshop.git" TargetMode="External"/><Relationship Id="rId2" Type="http://purl.oclc.org/ooxml/officeDocument/relationships/notesSlide" Target="../notesSlides/notesSlide24.xml"/><Relationship Id="rId1" Type="http://purl.oclc.org/ooxml/officeDocument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purl.oclc.org/ooxml/officeDocument/relationships/image" Target="../media/image27.png"/><Relationship Id="rId2" Type="http://purl.oclc.org/ooxml/officeDocument/relationships/notesSlide" Target="../notesSlides/notesSlide25.xml"/><Relationship Id="rId1" Type="http://purl.oclc.org/ooxml/officeDocument/relationships/slideLayout" Target="../slideLayouts/slideLayout9.xml"/><Relationship Id="rId4" Type="http://purl.oclc.org/ooxml/officeDocument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purl.oclc.org/ooxml/officeDocument/relationships/image" Target="../media/image29.png"/><Relationship Id="rId2" Type="http://purl.oclc.org/ooxml/officeDocument/relationships/notesSlide" Target="../notesSlides/notesSlide26.xml"/><Relationship Id="rId1" Type="http://purl.oclc.org/ooxml/officeDocument/relationships/slideLayout" Target="../slideLayouts/slideLayout4.xml"/><Relationship Id="rId4" Type="http://purl.oclc.org/ooxml/officeDocument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purl.oclc.org/ooxml/officeDocument/relationships/image" Target="../media/image31.png"/><Relationship Id="rId2" Type="http://purl.oclc.org/ooxml/officeDocument/relationships/notesSlide" Target="../notesSlides/notesSlide27.xml"/><Relationship Id="rId1" Type="http://purl.oclc.org/ooxml/officeDocument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purl.oclc.org/ooxml/officeDocument/relationships/image" Target="../media/image32.png"/><Relationship Id="rId2" Type="http://purl.oclc.org/ooxml/officeDocument/relationships/notesSlide" Target="../notesSlides/notesSlide28.xml"/><Relationship Id="rId1" Type="http://purl.oclc.org/ooxml/officeDocument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purl.oclc.org/ooxml/officeDocument/relationships/image" Target="../media/image33.png"/><Relationship Id="rId2" Type="http://purl.oclc.org/ooxml/officeDocument/relationships/notesSlide" Target="../notesSlides/notesSlide29.xml"/><Relationship Id="rId1" Type="http://purl.oclc.org/ooxml/officeDocument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purl.oclc.org/ooxml/officeDocument/relationships/image" Target="../media/image13.png"/><Relationship Id="rId2" Type="http://purl.oclc.org/ooxml/officeDocument/relationships/notesSlide" Target="../notesSlides/notesSlide3.xml"/><Relationship Id="rId1" Type="http://purl.oclc.org/ooxml/officeDocument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purl.oclc.org/ooxml/officeDocument/relationships/image" Target="../media/image34.png"/><Relationship Id="rId2" Type="http://purl.oclc.org/ooxml/officeDocument/relationships/notesSlide" Target="../notesSlides/notesSlide30.xml"/><Relationship Id="rId1" Type="http://purl.oclc.org/ooxml/officeDocument/relationships/slideLayout" Target="../slideLayouts/slideLayout4.xml"/><Relationship Id="rId4" Type="http://purl.oclc.org/ooxml/officeDocument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purl.oclc.org/ooxml/officeDocument/relationships/image" Target="../media/image36.png"/><Relationship Id="rId2" Type="http://purl.oclc.org/ooxml/officeDocument/relationships/notesSlide" Target="../notesSlides/notesSlide31.xml"/><Relationship Id="rId1" Type="http://purl.oclc.org/ooxml/officeDocument/relationships/slideLayout" Target="../slideLayouts/slideLayout9.xml"/><Relationship Id="rId4" Type="http://purl.oclc.org/ooxml/officeDocument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purl.oclc.org/ooxml/officeDocument/relationships/image" Target="../media/image38.png"/><Relationship Id="rId2" Type="http://purl.oclc.org/ooxml/officeDocument/relationships/notesSlide" Target="../notesSlides/notesSlide32.xml"/><Relationship Id="rId1" Type="http://purl.oclc.org/ooxml/officeDocument/relationships/slideLayout" Target="../slideLayouts/slideLayout4.xml"/><Relationship Id="rId4" Type="http://purl.oclc.org/ooxml/officeDocument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purl.oclc.org/ooxml/officeDocument/relationships/image" Target="../media/image40.png"/><Relationship Id="rId2" Type="http://purl.oclc.org/ooxml/officeDocument/relationships/notesSlide" Target="../notesSlides/notesSlide33.xml"/><Relationship Id="rId1" Type="http://purl.oclc.org/ooxml/officeDocument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purl.oclc.org/ooxml/officeDocument/relationships/image" Target="../media/image41.png"/><Relationship Id="rId2" Type="http://purl.oclc.org/ooxml/officeDocument/relationships/notesSlide" Target="../notesSlides/notesSlide34.xml"/><Relationship Id="rId1" Type="http://purl.oclc.org/ooxml/officeDocument/relationships/slideLayout" Target="../slideLayouts/slideLayout4.xml"/><Relationship Id="rId4" Type="http://purl.oclc.org/ooxml/officeDocument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purl.oclc.org/ooxml/officeDocument/relationships/image" Target="../media/image43.png"/><Relationship Id="rId2" Type="http://purl.oclc.org/ooxml/officeDocument/relationships/notesSlide" Target="../notesSlides/notesSlide35.xml"/><Relationship Id="rId1" Type="http://purl.oclc.org/ooxml/officeDocument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purl.oclc.org/ooxml/officeDocument/relationships/image" Target="../media/image44.png"/><Relationship Id="rId2" Type="http://purl.oclc.org/ooxml/officeDocument/relationships/notesSlide" Target="../notesSlides/notesSlide36.xml"/><Relationship Id="rId1" Type="http://purl.oclc.org/ooxml/officeDocument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purl.oclc.org/ooxml/officeDocument/relationships/image" Target="../media/image45.png"/><Relationship Id="rId2" Type="http://purl.oclc.org/ooxml/officeDocument/relationships/notesSlide" Target="../notesSlides/notesSlide37.xml"/><Relationship Id="rId1" Type="http://purl.oclc.org/ooxml/officeDocument/relationships/slideLayout" Target="../slideLayouts/slideLayout4.xml"/><Relationship Id="rId4" Type="http://purl.oclc.org/ooxml/officeDocument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purl.oclc.org/ooxml/officeDocument/relationships/image" Target="../media/image47.png"/><Relationship Id="rId2" Type="http://purl.oclc.org/ooxml/officeDocument/relationships/notesSlide" Target="../notesSlides/notesSlide38.xml"/><Relationship Id="rId1" Type="http://purl.oclc.org/ooxml/officeDocument/relationships/slideLayout" Target="../slideLayouts/slideLayout4.xml"/><Relationship Id="rId4" Type="http://purl.oclc.org/ooxml/officeDocument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purl.oclc.org/ooxml/officeDocument/relationships/image" Target="../media/image10.png"/><Relationship Id="rId2" Type="http://purl.oclc.org/ooxml/officeDocument/relationships/notesSlide" Target="../notesSlides/notesSlide39.xml"/><Relationship Id="rId1" Type="http://purl.oclc.org/ooxml/officeDocument/relationships/slideLayout" Target="../slideLayouts/slideLayout1.xml"/><Relationship Id="rId5" Type="http://purl.oclc.org/ooxml/officeDocument/relationships/image" Target="../media/image12.png"/><Relationship Id="rId4" Type="http://purl.oclc.org/ooxml/officeDocument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purl.oclc.org/ooxml/officeDocument/relationships/image" Target="../media/image14.jpg"/><Relationship Id="rId2" Type="http://purl.oclc.org/ooxml/officeDocument/relationships/notesSlide" Target="../notesSlides/notesSlide4.xml"/><Relationship Id="rId1" Type="http://purl.oclc.org/ooxml/officeDocument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purl.oclc.org/ooxml/officeDocument/relationships/image" Target="../media/image15.png"/><Relationship Id="rId2" Type="http://purl.oclc.org/ooxml/officeDocument/relationships/notesSlide" Target="../notesSlides/notesSlide5.xml"/><Relationship Id="rId1" Type="http://purl.oclc.org/ooxml/officeDocument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purl.oclc.org/ooxml/officeDocument/relationships/image" Target="../media/image16.png"/><Relationship Id="rId2" Type="http://purl.oclc.org/ooxml/officeDocument/relationships/notesSlide" Target="../notesSlides/notesSlide6.xml"/><Relationship Id="rId1" Type="http://purl.oclc.org/ooxml/officeDocument/relationships/slideLayout" Target="../slideLayouts/slideLayout5.xml"/><Relationship Id="rId5" Type="http://purl.oclc.org/ooxml/officeDocument/relationships/image" Target="../media/image18.png"/><Relationship Id="rId4" Type="http://purl.oclc.org/ooxml/officeDocument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7.xml"/><Relationship Id="rId1" Type="http://purl.oclc.org/ooxml/officeDocument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8.xml"/><Relationship Id="rId1" Type="http://purl.oclc.org/ooxml/officeDocument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purl.oclc.org/ooxml/officeDocument/relationships/notesSlide" Target="../notesSlides/notesSlide9.xml"/><Relationship Id="rId1" Type="http://purl.oclc.org/ooxml/officeDocument/relationships/slideLayout" Target="../slideLayouts/slideLayout7.xml"/></Relationships>
</file>

<file path=ppt/slides/slide1.xml><?xml version="1.0" encoding="utf-8"?>
<p:sld xmlns:a="http://purl.oclc.org/ooxml/drawingml/main" xmlns:r="http://purl.oclc.org/ooxml/officeDocument/relationships" xmlns:p="http://purl.oclc.org/ooxml/presentationml/main" showMasterSp="0">
  <p:cSld>
    <p:bg>
      <p:bgPr>
        <a:blipFill dpi="0" rotWithShape="1">
          <a:blip r:embed="rId3">
            <a:lum/>
          </a:blip>
          <a:srcRect/>
          <a:stretch>
            <a:fillRect l="-7%" r="-7%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D0210B5-26ED-7045-2271-8962FCAB7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758" y="1909470"/>
            <a:ext cx="1744579" cy="17445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B5BCF4-3B45-5F18-E1A0-E7C76EA2E213}"/>
              </a:ext>
            </a:extLst>
          </p:cNvPr>
          <p:cNvSpPr/>
          <p:nvPr/>
        </p:nvSpPr>
        <p:spPr>
          <a:xfrm>
            <a:off x="164007" y="6171834"/>
            <a:ext cx="5138820" cy="597294"/>
          </a:xfrm>
          <a:prstGeom prst="rect">
            <a:avLst/>
          </a:prstGeom>
          <a:noFill/>
        </p:spPr>
        <p:txBody>
          <a:bodyPr wrap="square" lIns="91440" tIns="45720" rIns="91440" bIns="45720">
            <a:normAutofit fontScale="62.5%" lnSpcReduction="20%"/>
          </a:bodyPr>
          <a:lstStyle/>
          <a:p>
            <a:pPr algn="ctr"/>
            <a:r>
              <a:rPr lang="nl-NL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%"/>
                    </a:srgbClr>
                  </a:innerShdw>
                </a:effectLst>
              </a:rPr>
              <a:t>Gerry Noij &amp; Joris Giesen</a:t>
            </a:r>
            <a:endParaRPr lang="en-NL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%"/>
                  </a:srgbClr>
                </a:inn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DA4BAA-9901-E58A-0C18-D46454C7ABB8}"/>
              </a:ext>
            </a:extLst>
          </p:cNvPr>
          <p:cNvSpPr/>
          <p:nvPr/>
        </p:nvSpPr>
        <p:spPr>
          <a:xfrm>
            <a:off x="2239719" y="3654049"/>
            <a:ext cx="771256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%"/>
                    </a:srgbClr>
                  </a:outerShdw>
                </a:effectLst>
              </a:rPr>
              <a:t>OpenTelemetry</a:t>
            </a:r>
            <a:r>
              <a:rPr lang="nl-NL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%"/>
                    </a:srgbClr>
                  </a:outerShdw>
                </a:effectLst>
              </a:rPr>
              <a:t> Workshop</a:t>
            </a:r>
            <a:endParaRPr lang="en-NL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%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D54B7-D20E-C82E-EF31-3B4EEF3CF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2397" y="6091775"/>
            <a:ext cx="1744580" cy="54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05277"/>
      </p:ext>
    </p:extLst>
  </p:cSld>
  <p:clrMapOvr>
    <a:masterClrMapping/>
  </p:clrMapOvr>
</p:sld>
</file>

<file path=ppt/slides/slide1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506FB-A355-EC54-1725-378A46604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OpenTelemetry</a:t>
            </a:r>
            <a:r>
              <a:rPr lang="nl-NL" dirty="0"/>
              <a:t> </a:t>
            </a:r>
            <a:r>
              <a:rPr lang="nl-NL" dirty="0" err="1"/>
              <a:t>Signals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0CD5112E-1B7B-4E5D-DD9C-210F2403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10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2F12F12-40CF-BBE1-535F-336B21744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0178B14-BB41-BFCC-C690-E4D955B4D8C1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NL" dirty="0" err="1"/>
              <a:t>Traces</a:t>
            </a:r>
            <a:endParaRPr lang="nl-NL" dirty="0"/>
          </a:p>
          <a:p>
            <a:r>
              <a:rPr lang="nl-NL" dirty="0" err="1"/>
              <a:t>Metrics</a:t>
            </a:r>
            <a:endParaRPr lang="nl-NL" dirty="0"/>
          </a:p>
          <a:p>
            <a:r>
              <a:rPr lang="nl-NL" dirty="0"/>
              <a:t>Logs</a:t>
            </a:r>
          </a:p>
          <a:p>
            <a:r>
              <a:rPr lang="nl-NL" dirty="0" err="1"/>
              <a:t>Baggage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8784840"/>
      </p:ext>
    </p:extLst>
  </p:cSld>
  <p:clrMapOvr>
    <a:masterClrMapping/>
  </p:clrMapOvr>
</p:sld>
</file>

<file path=ppt/slides/slide1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13C16A-A04B-92F8-0DD5-4B5208CD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OpenTelemetry</a:t>
            </a:r>
            <a:r>
              <a:rPr lang="nl-NL" dirty="0"/>
              <a:t> - </a:t>
            </a:r>
            <a:r>
              <a:rPr lang="nl-NL" dirty="0" err="1"/>
              <a:t>Traces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848EA80-B662-B923-DF91-EC19756F1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11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8E61136-E8E9-F9BF-751E-909397E8B6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0BFAA0A2-BECB-EA4B-20DF-6FB3A1566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9003"/>
            <a:ext cx="10278533" cy="499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35911"/>
      </p:ext>
    </p:extLst>
  </p:cSld>
  <p:clrMapOvr>
    <a:masterClrMapping/>
  </p:clrMapOvr>
</p:sld>
</file>

<file path=ppt/slides/slide1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ABF8A8-F82A-7C2A-6455-6515EF6E7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OpenTelemetry</a:t>
            </a:r>
            <a:r>
              <a:rPr lang="nl-NL" dirty="0"/>
              <a:t> - </a:t>
            </a:r>
            <a:r>
              <a:rPr lang="nl-NL" dirty="0" err="1"/>
              <a:t>Metrics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464AE95-3B0A-B5E1-4051-92A4B06F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12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860CC69-6280-2DE1-8CEA-02F6AD3EC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37071126-6481-2FEE-D4DA-6F09BD4A03E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NL" dirty="0" err="1"/>
              <a:t>Metric</a:t>
            </a:r>
            <a:r>
              <a:rPr lang="nl-NL" dirty="0"/>
              <a:t> </a:t>
            </a:r>
            <a:r>
              <a:rPr lang="nl-NL" dirty="0" err="1"/>
              <a:t>instruments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Counter </a:t>
            </a:r>
          </a:p>
          <a:p>
            <a:pPr lvl="1"/>
            <a:r>
              <a:rPr lang="nl-NL" dirty="0" err="1"/>
              <a:t>Gauge</a:t>
            </a:r>
            <a:endParaRPr lang="nl-NL" dirty="0"/>
          </a:p>
          <a:p>
            <a:pPr lvl="1"/>
            <a:r>
              <a:rPr lang="nl-NL" dirty="0"/>
              <a:t>Histogram </a:t>
            </a:r>
          </a:p>
          <a:p>
            <a:r>
              <a:rPr lang="nl-NL" dirty="0" err="1"/>
              <a:t>Aggregations</a:t>
            </a:r>
            <a:endParaRPr lang="nl-NL" dirty="0"/>
          </a:p>
          <a:p>
            <a:r>
              <a:rPr lang="nl-NL" dirty="0"/>
              <a:t>Views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4782992"/>
      </p:ext>
    </p:extLst>
  </p:cSld>
  <p:clrMapOvr>
    <a:masterClrMapping/>
  </p:clrMapOvr>
</p:sld>
</file>

<file path=ppt/slides/slide1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A10AB-07D7-272D-D11D-DA594E57C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OpenTelemetry</a:t>
            </a:r>
            <a:r>
              <a:rPr lang="nl-NL" dirty="0"/>
              <a:t> Collector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7EDBBFC-3056-1C52-0678-DF4185CA7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13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A80BAC-BFC7-EC20-8969-E4C1FCE135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639F02D2-531A-48C6-04CB-81D4E92D659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NL" dirty="0"/>
              <a:t>Receivers</a:t>
            </a:r>
          </a:p>
          <a:p>
            <a:pPr lvl="1"/>
            <a:r>
              <a:rPr lang="en-US" dirty="0"/>
              <a:t>receives data and transforms to OTLP</a:t>
            </a:r>
            <a:endParaRPr lang="nl-NL" dirty="0"/>
          </a:p>
          <a:p>
            <a:pPr lvl="2"/>
            <a:r>
              <a:rPr lang="nl-NL" dirty="0"/>
              <a:t>Jaeger, </a:t>
            </a:r>
            <a:r>
              <a:rPr lang="nl-NL" dirty="0" err="1"/>
              <a:t>Kafka</a:t>
            </a:r>
            <a:r>
              <a:rPr lang="nl-NL" dirty="0"/>
              <a:t>, OTLP, Prometheus, </a:t>
            </a:r>
            <a:r>
              <a:rPr lang="nl-NL" dirty="0" err="1"/>
              <a:t>Zipkin</a:t>
            </a:r>
            <a:r>
              <a:rPr lang="nl-NL" dirty="0"/>
              <a:t>, etc.</a:t>
            </a:r>
          </a:p>
          <a:p>
            <a:r>
              <a:rPr lang="nl-NL" dirty="0"/>
              <a:t>Processors</a:t>
            </a:r>
          </a:p>
          <a:p>
            <a:pPr lvl="1"/>
            <a:r>
              <a:rPr lang="nl-NL" dirty="0" err="1"/>
              <a:t>processes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OTLP data</a:t>
            </a:r>
          </a:p>
          <a:p>
            <a:pPr lvl="2"/>
            <a:r>
              <a:rPr lang="nl-NL" dirty="0"/>
              <a:t>drop samples, </a:t>
            </a:r>
            <a:r>
              <a:rPr lang="nl-NL" dirty="0" err="1"/>
              <a:t>add</a:t>
            </a:r>
            <a:r>
              <a:rPr lang="nl-NL" dirty="0"/>
              <a:t> labels, filters</a:t>
            </a:r>
          </a:p>
          <a:p>
            <a:r>
              <a:rPr lang="nl-NL" dirty="0" err="1"/>
              <a:t>Exporters</a:t>
            </a:r>
            <a:endParaRPr lang="nl-NL" dirty="0"/>
          </a:p>
          <a:p>
            <a:pPr lvl="1"/>
            <a:r>
              <a:rPr lang="nl-NL" dirty="0"/>
              <a:t>exports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to</a:t>
            </a:r>
            <a:endParaRPr lang="nl-NL" dirty="0"/>
          </a:p>
          <a:p>
            <a:pPr lvl="2"/>
            <a:r>
              <a:rPr lang="nl-NL" dirty="0"/>
              <a:t>Jaeger, </a:t>
            </a:r>
            <a:r>
              <a:rPr lang="nl-NL" dirty="0" err="1"/>
              <a:t>Kafka</a:t>
            </a:r>
            <a:r>
              <a:rPr lang="nl-NL" dirty="0"/>
              <a:t>, OTLP, Prometheus, </a:t>
            </a:r>
            <a:r>
              <a:rPr lang="nl-NL" dirty="0" err="1"/>
              <a:t>Zipkin</a:t>
            </a:r>
            <a:r>
              <a:rPr lang="nl-NL" dirty="0"/>
              <a:t>, </a:t>
            </a:r>
            <a:r>
              <a:rPr lang="nl-NL" dirty="0" err="1"/>
              <a:t>logging</a:t>
            </a:r>
            <a:r>
              <a:rPr lang="nl-NL" dirty="0"/>
              <a:t>, etc.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34272211"/>
      </p:ext>
    </p:extLst>
  </p:cSld>
  <p:clrMapOvr>
    <a:masterClrMapping/>
  </p:clrMapOvr>
</p:sld>
</file>

<file path=ppt/slides/slide1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8AB864-17BC-CDF8-714C-E8A61EB6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SigNoz</a:t>
            </a:r>
            <a:endParaRPr lang="nl-NL" b="0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CD660E6-8CE9-097A-E35A-A5B0070D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14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DFC9D6C-EA27-FAA3-1AA1-A03B6880B1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4941F1A4-5775-A4C1-020F-45710CA0F67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05117" y="2433918"/>
            <a:ext cx="7229750" cy="3743046"/>
          </a:xfrm>
        </p:spPr>
        <p:txBody>
          <a:bodyPr/>
          <a:lstStyle/>
          <a:p>
            <a:r>
              <a:rPr lang="en-US" dirty="0"/>
              <a:t>Metrics + Traces in a single pane</a:t>
            </a:r>
          </a:p>
          <a:p>
            <a:r>
              <a:rPr lang="en-US" dirty="0"/>
              <a:t>Powerful trace filtering attributes</a:t>
            </a:r>
          </a:p>
          <a:p>
            <a:r>
              <a:rPr lang="en-US" dirty="0"/>
              <a:t>Out of the box SaaS solutions</a:t>
            </a:r>
          </a:p>
          <a:p>
            <a:r>
              <a:rPr lang="en-US" dirty="0"/>
              <a:t>Support for OLAP data stores (</a:t>
            </a:r>
            <a:r>
              <a:rPr lang="en-US" dirty="0" err="1"/>
              <a:t>Clickhouse</a:t>
            </a:r>
            <a:r>
              <a:rPr lang="en-US" dirty="0"/>
              <a:t>)</a:t>
            </a:r>
          </a:p>
          <a:p>
            <a:r>
              <a:rPr lang="en-US" dirty="0"/>
              <a:t>Can be run in your own cloud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8478557"/>
      </p:ext>
    </p:extLst>
  </p:cSld>
  <p:clrMapOvr>
    <a:masterClrMapping/>
  </p:clrMapOvr>
</p:sld>
</file>

<file path=ppt/slides/slide1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21E25-167D-FC66-0941-32C7FE1A4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SigNoz</a:t>
            </a:r>
            <a:r>
              <a:rPr lang="nl-NL" dirty="0"/>
              <a:t> </a:t>
            </a:r>
            <a:r>
              <a:rPr lang="nl-NL" dirty="0" err="1"/>
              <a:t>architecture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1D2D07A0-BC31-CB5C-BF13-6783E68B1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15</a:t>
            </a:fld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CB9361B-B6AE-54C0-F945-F6531D172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8737" y="1104900"/>
            <a:ext cx="953452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01690"/>
      </p:ext>
    </p:extLst>
  </p:cSld>
  <p:clrMapOvr>
    <a:masterClrMapping/>
  </p:clrMapOvr>
</p:sld>
</file>

<file path=ppt/slides/slide1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C7A2FEB-2EEC-4061-1710-600EAB7BE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16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9CA174DF-7AC2-101C-5784-89E2E898A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905" y="990905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71858"/>
      </p:ext>
    </p:extLst>
  </p:cSld>
  <p:clrMapOvr>
    <a:masterClrMapping/>
  </p:clrMapOvr>
</p:sld>
</file>

<file path=ppt/slides/slide1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5399A7-5ADF-FA6C-D2AE-FDE075EF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OpenTelemetry</a:t>
            </a:r>
            <a:r>
              <a:rPr lang="nl-NL" dirty="0"/>
              <a:t> Quick start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DA3ED39-56EA-79C7-9AE9-20BD7CA11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17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A5E564F-ED7F-EBC4-C319-E4843CAE0F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3F56E5F-8446-C90F-ADB8-5527B49446DE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NL" dirty="0"/>
              <a:t>Automatic </a:t>
            </a:r>
            <a:r>
              <a:rPr lang="nl-NL" dirty="0" err="1"/>
              <a:t>instrumentation</a:t>
            </a:r>
            <a:endParaRPr lang="nl-NL" dirty="0"/>
          </a:p>
          <a:p>
            <a:r>
              <a:rPr lang="nl-NL" dirty="0"/>
              <a:t>Manual </a:t>
            </a:r>
            <a:r>
              <a:rPr lang="nl-NL" dirty="0" err="1"/>
              <a:t>instrumentation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4918049"/>
      </p:ext>
    </p:extLst>
  </p:cSld>
  <p:clrMapOvr>
    <a:masterClrMapping/>
  </p:clrMapOvr>
</p:sld>
</file>

<file path=ppt/slides/slide1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DA1439-2FF6-69B3-BF22-5CB627BBD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OpenTelemetry</a:t>
            </a:r>
            <a:r>
              <a:rPr lang="nl-NL" dirty="0"/>
              <a:t> - Automatic </a:t>
            </a:r>
            <a:r>
              <a:rPr lang="nl-NL" dirty="0" err="1"/>
              <a:t>instrumentation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836B38D-37A2-12D6-6567-179A909D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18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A5B12EE5-0A44-222C-55EC-43483B2D5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9D50C4B8-7BF3-EBC0-B7B3-202410A6279F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NL" dirty="0" err="1"/>
              <a:t>Uses</a:t>
            </a:r>
            <a:r>
              <a:rPr lang="nl-NL" dirty="0"/>
              <a:t> a </a:t>
            </a:r>
            <a:r>
              <a:rPr lang="nl-NL" dirty="0" err="1"/>
              <a:t>java</a:t>
            </a:r>
            <a:r>
              <a:rPr lang="nl-NL" dirty="0"/>
              <a:t> agent </a:t>
            </a:r>
            <a:r>
              <a:rPr lang="nl-NL" dirty="0" err="1"/>
              <a:t>jar</a:t>
            </a:r>
            <a:endParaRPr lang="nl-NL" dirty="0"/>
          </a:p>
          <a:p>
            <a:r>
              <a:rPr lang="nl-NL" dirty="0"/>
              <a:t>On startup:</a:t>
            </a:r>
          </a:p>
          <a:p>
            <a:pPr marL="457200" lvl="1" indent="0">
              <a:buNone/>
            </a:pPr>
            <a:r>
              <a:rPr lang="nl-NL" sz="2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r>
              <a:rPr lang="nl-NL" sz="2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nl-NL" sz="2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javaagent:path</a:t>
            </a:r>
            <a:r>
              <a:rPr lang="nl-NL" sz="2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2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NL" sz="2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/opentelemetry-javaagent.jar </a:t>
            </a:r>
          </a:p>
          <a:p>
            <a:pPr marL="457200" lvl="1" indent="0">
              <a:buNone/>
            </a:pPr>
            <a:r>
              <a:rPr lang="nl-NL" sz="2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-Dotel.service.name=</a:t>
            </a:r>
            <a:r>
              <a:rPr lang="nl-NL" sz="2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nl-NL" sz="2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-service-name -</a:t>
            </a:r>
            <a:r>
              <a:rPr lang="nl-NL" sz="2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jar</a:t>
            </a:r>
            <a:r>
              <a:rPr lang="nl-NL" sz="2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myapp.jar</a:t>
            </a:r>
          </a:p>
          <a:p>
            <a:r>
              <a:rPr lang="nl-NL" dirty="0"/>
              <a:t>Via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JAVA_TOOLS_OPTIONS</a:t>
            </a:r>
          </a:p>
          <a:p>
            <a:pPr marL="457200" lvl="1" indent="0">
              <a:buNone/>
            </a:pPr>
            <a:r>
              <a:rPr lang="nl-NL" sz="2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JAVA_TOOL_OPTIONS="-</a:t>
            </a:r>
            <a:r>
              <a:rPr lang="nl-NL" sz="2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javaagent:path</a:t>
            </a:r>
            <a:r>
              <a:rPr lang="nl-NL" sz="2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2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nl-NL" sz="2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/opentelemetry-javaagent.jar"</a:t>
            </a:r>
          </a:p>
          <a:p>
            <a:pPr marL="457200" lvl="1" indent="0">
              <a:buNone/>
            </a:pPr>
            <a:r>
              <a:rPr lang="nl-NL" sz="2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OTEL_SERVICE_NAME="</a:t>
            </a:r>
            <a:r>
              <a:rPr lang="nl-NL" sz="2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nl-NL" sz="2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-service-name"</a:t>
            </a:r>
          </a:p>
          <a:p>
            <a:pPr marL="457200" lvl="1" indent="0">
              <a:buNone/>
            </a:pPr>
            <a:r>
              <a:rPr lang="nl-NL" sz="2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</a:t>
            </a:r>
            <a:r>
              <a:rPr lang="nl-NL" sz="2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nl-NL" sz="2000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jar</a:t>
            </a:r>
            <a:r>
              <a:rPr lang="nl-NL" sz="2000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myapp.jar</a:t>
            </a:r>
          </a:p>
          <a:p>
            <a:pPr marL="457200" lvl="1" indent="0">
              <a:buNone/>
            </a:pPr>
            <a:endParaRPr lang="nl-NL" sz="2000" dirty="0">
              <a:solidFill>
                <a:schemeClr val="accent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2000" dirty="0">
                <a:hlinkClick r:id="rId3"/>
              </a:rPr>
              <a:t>https://opentelemetry.io/docs/zero-code/java/agent/</a:t>
            </a:r>
            <a:r>
              <a:rPr lang="nl-NL" sz="20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311719507"/>
      </p:ext>
    </p:extLst>
  </p:cSld>
  <p:clrMapOvr>
    <a:masterClrMapping/>
  </p:clrMapOvr>
</p:sld>
</file>

<file path=ppt/slides/slide1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11C51F-C147-D2C5-6D08-A4388D697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OpenTelemetry</a:t>
            </a:r>
            <a:r>
              <a:rPr lang="nl-NL" dirty="0"/>
              <a:t> – Automatic </a:t>
            </a:r>
            <a:r>
              <a:rPr lang="nl-NL" dirty="0" err="1"/>
              <a:t>instrumentation</a:t>
            </a:r>
            <a:r>
              <a:rPr lang="nl-NL" dirty="0"/>
              <a:t> </a:t>
            </a:r>
            <a:r>
              <a:rPr lang="nl-NL" dirty="0" err="1"/>
              <a:t>configuration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3CA4CB4-EA82-BFC7-5ED1-05B113BF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19</a:t>
            </a:fld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413DA2E-A075-1A20-A42A-82FC00E70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F08E56E0-E563-2E71-376F-2D2E806CC3F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system properties</a:t>
            </a:r>
          </a:p>
          <a:p>
            <a:pPr marL="914400" lvl="2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otel.service.name=your-service-name</a:t>
            </a:r>
          </a:p>
          <a:p>
            <a:pPr marL="914400" lvl="2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otel.traces.exporter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otlp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otel.exporter.otlp.endpoint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=http://localhost:4317</a:t>
            </a:r>
          </a:p>
          <a:p>
            <a:r>
              <a:rPr lang="en-US" dirty="0"/>
              <a:t>environment variables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OTEL_SERVICE_NAME=your-service-name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OTEL_TRACES_EXPORTER=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otlp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OTEL_EXPORTER_OTLP_ENDPOINT=http://localhost:4317</a:t>
            </a:r>
          </a:p>
          <a:p>
            <a:r>
              <a:rPr lang="en-US" dirty="0"/>
              <a:t>Configuration file with properties</a:t>
            </a:r>
          </a:p>
          <a:p>
            <a:pPr marL="914400" lvl="2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otel.javaagent.configuration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-file=path-to-file</a:t>
            </a:r>
          </a:p>
          <a:p>
            <a:pPr marL="0" indent="0">
              <a:buNone/>
            </a:pPr>
            <a:r>
              <a:rPr lang="nl-NL" sz="2000" dirty="0">
                <a:hlinkClick r:id="rId3"/>
              </a:rPr>
              <a:t>https://opentelemetry.io/docs/zero-code/java/agent/configuration/</a:t>
            </a:r>
            <a:r>
              <a:rPr lang="nl-NL" sz="2000" dirty="0"/>
              <a:t> 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3261892"/>
      </p:ext>
    </p:extLst>
  </p:cSld>
  <p:clrMapOvr>
    <a:masterClrMapping/>
  </p:clrMapOvr>
</p:sld>
</file>

<file path=ppt/slides/slide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04D72B-C2BE-62D9-68B9-F2571D03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45CE6878-F8C3-0137-594B-1DA439A2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2</a:t>
            </a:fld>
            <a:endParaRPr lang="nl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EE842814-FA80-3D70-6B82-0DB3DFC26CA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35787"/>
            <a:ext cx="10515599" cy="5022213"/>
          </a:xfrm>
        </p:spPr>
        <p:txBody>
          <a:bodyPr/>
          <a:lstStyle/>
          <a:p>
            <a:r>
              <a:rPr lang="nl-NL" dirty="0" err="1"/>
              <a:t>Observability</a:t>
            </a:r>
            <a:endParaRPr lang="nl-NL" dirty="0"/>
          </a:p>
          <a:p>
            <a:r>
              <a:rPr lang="nl-NL" dirty="0" err="1"/>
              <a:t>OpenTelemetry</a:t>
            </a:r>
            <a:endParaRPr lang="nl-NL" dirty="0"/>
          </a:p>
          <a:p>
            <a:r>
              <a:rPr lang="nl-NL" dirty="0" err="1"/>
              <a:t>SigNoz</a:t>
            </a:r>
            <a:endParaRPr lang="nl-NL" dirty="0"/>
          </a:p>
          <a:p>
            <a:r>
              <a:rPr lang="nl-NL" dirty="0"/>
              <a:t>Demo</a:t>
            </a:r>
          </a:p>
          <a:p>
            <a:r>
              <a:rPr lang="nl-NL" dirty="0" err="1"/>
              <a:t>OpenTelemetry</a:t>
            </a:r>
            <a:r>
              <a:rPr lang="nl-NL" dirty="0"/>
              <a:t> Quick Start</a:t>
            </a:r>
          </a:p>
          <a:p>
            <a:r>
              <a:rPr lang="nl-NL" dirty="0" err="1"/>
              <a:t>Exercises</a:t>
            </a:r>
            <a:r>
              <a:rPr lang="nl-NL" dirty="0"/>
              <a:t> 1 – 4</a:t>
            </a:r>
          </a:p>
          <a:p>
            <a:r>
              <a:rPr lang="nl-NL" dirty="0" err="1"/>
              <a:t>Spans</a:t>
            </a:r>
            <a:r>
              <a:rPr lang="nl-NL" dirty="0"/>
              <a:t>, </a:t>
            </a:r>
            <a:r>
              <a:rPr lang="nl-NL" dirty="0" err="1"/>
              <a:t>attributes</a:t>
            </a:r>
            <a:r>
              <a:rPr lang="nl-NL" dirty="0"/>
              <a:t>, events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baggage</a:t>
            </a:r>
            <a:endParaRPr lang="nl-NL" dirty="0"/>
          </a:p>
          <a:p>
            <a:r>
              <a:rPr lang="nl-NL" dirty="0" err="1"/>
              <a:t>Exercises</a:t>
            </a:r>
            <a:r>
              <a:rPr lang="nl-NL" dirty="0"/>
              <a:t> 5 – 10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22378833"/>
      </p:ext>
    </p:extLst>
  </p:cSld>
  <p:clrMapOvr>
    <a:masterClrMapping/>
  </p:clrMapOvr>
</p:sld>
</file>

<file path=ppt/slides/slide2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811717-0C01-97A8-0F0A-634A04FD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OpenTelemetry</a:t>
            </a:r>
            <a:r>
              <a:rPr lang="nl-NL" dirty="0"/>
              <a:t> - Manual </a:t>
            </a:r>
            <a:r>
              <a:rPr lang="nl-NL" dirty="0" err="1"/>
              <a:t>instrumentation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B57C8507-84EA-EDE9-A945-9BEAB5E1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20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A64BE5B-E867-DF57-4547-2A6ECB69F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4D65B79-F564-9EA1-C9E7-7FDBB8411996}"/>
              </a:ext>
            </a:extLst>
          </p:cNvPr>
          <p:cNvSpPr>
            <a:spLocks noGrp="1" noChangeArrowheads="1"/>
          </p:cNvSpPr>
          <p:nvPr>
            <p:ph sz="half" idx="13"/>
          </p:nvPr>
        </p:nvSpPr>
        <p:spPr bwMode="auto">
          <a:xfrm>
            <a:off x="838199" y="1713141"/>
            <a:ext cx="10515600" cy="46166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None/>
            </a:pPr>
            <a:endParaRPr kumimoji="0" lang="nl-NL" altLang="nl-NL" sz="1400" b="0" i="0" u="none" strike="noStrike" cap="none" normalizeH="0" baseline="0%" dirty="0">
              <a:ln>
                <a:noFill/>
              </a:ln>
              <a:solidFill>
                <a:srgbClr val="080808"/>
              </a:solidFill>
              <a:effectLst/>
              <a:latin typeface="Fira Code" panose="020B0809050000020004" pitchFamily="49" charset="0"/>
            </a:endParaRPr>
          </a:p>
          <a:p>
            <a:pPr marL="0" indent="0" eaLnBrk="0" fontAlgn="base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None/>
            </a:pP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OpenTelemetry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application</a:t>
            </a:r>
            <a:endParaRPr lang="nl-NL" dirty="0"/>
          </a:p>
          <a:p>
            <a:pPr marL="0" indent="0" eaLnBrk="0" fontAlgn="base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None/>
            </a:pPr>
            <a:endParaRPr lang="nl-NL" dirty="0"/>
          </a:p>
          <a:p>
            <a:pPr marL="0" indent="0" eaLnBrk="0" fontAlgn="base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None/>
            </a:pPr>
            <a:r>
              <a:rPr lang="nl-NL" dirty="0"/>
              <a:t>Spring Boot</a:t>
            </a:r>
          </a:p>
          <a:p>
            <a:pPr marL="0" indent="0" eaLnBrk="0" fontAlgn="base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None/>
            </a:pP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	&lt;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033B3"/>
                </a:solidFill>
                <a:effectLst/>
                <a:latin typeface="Fira Code" panose="020B0809050000020004" pitchFamily="49" charset="0"/>
              </a:rPr>
              <a:t>dependency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&gt;</a:t>
            </a:r>
            <a:b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</a:b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	    &lt;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033B3"/>
                </a:solidFill>
                <a:effectLst/>
                <a:latin typeface="Fira Code" panose="020B0809050000020004" pitchFamily="49" charset="0"/>
              </a:rPr>
              <a:t>groupId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&gt;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io.opentelemetry.instrumentation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&lt;/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033B3"/>
                </a:solidFill>
                <a:effectLst/>
                <a:latin typeface="Fira Code" panose="020B0809050000020004" pitchFamily="49" charset="0"/>
              </a:rPr>
              <a:t>groupId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&gt;</a:t>
            </a:r>
            <a:b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</a:b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	    &lt;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033B3"/>
                </a:solidFill>
                <a:effectLst/>
                <a:latin typeface="Fira Code" panose="020B0809050000020004" pitchFamily="49" charset="0"/>
              </a:rPr>
              <a:t>artifactId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&gt;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opentelemetry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-spring-boot-starter&lt;/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033B3"/>
                </a:solidFill>
                <a:effectLst/>
                <a:latin typeface="Fira Code" panose="020B0809050000020004" pitchFamily="49" charset="0"/>
              </a:rPr>
              <a:t>artifactId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&gt;</a:t>
            </a:r>
            <a:b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</a:b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	&lt;/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033B3"/>
                </a:solidFill>
                <a:effectLst/>
                <a:latin typeface="Fira Code" panose="020B0809050000020004" pitchFamily="49" charset="0"/>
              </a:rPr>
              <a:t>dependency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&gt;</a:t>
            </a:r>
            <a:b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</a:br>
            <a:endParaRPr kumimoji="0" lang="nl-NL" altLang="nl-NL" sz="1400" b="0" i="0" u="none" strike="noStrike" cap="none" normalizeH="0" baseline="0%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None/>
            </a:pPr>
            <a:r>
              <a:rPr lang="nl-NL" sz="1400" dirty="0">
                <a:hlinkClick r:id="rId3"/>
              </a:rPr>
              <a:t>https://opentelemetry.io/docs/zero-code/java/spring-boot-starter/</a:t>
            </a:r>
            <a:r>
              <a:rPr lang="nl-NL" sz="1400" dirty="0"/>
              <a:t> </a:t>
            </a:r>
            <a:endParaRPr kumimoji="0" lang="nl-NL" altLang="nl-NL" sz="1400" b="0" i="0" u="none" strike="noStrike" cap="none" normalizeH="0" baseline="0%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None/>
            </a:pPr>
            <a:r>
              <a:rPr lang="nl-NL" altLang="nl-NL" dirty="0" err="1">
                <a:latin typeface="Zilla Slab"/>
              </a:rPr>
              <a:t>Quarkus</a:t>
            </a:r>
            <a:endParaRPr kumimoji="0" lang="nl-NL" altLang="nl-NL" b="0" i="0" u="none" strike="noStrike" cap="none" normalizeH="0" baseline="0%" dirty="0">
              <a:ln>
                <a:noFill/>
              </a:ln>
              <a:solidFill>
                <a:schemeClr val="tx1"/>
              </a:solidFill>
              <a:effectLst/>
              <a:latin typeface="Zilla Slab"/>
            </a:endParaRPr>
          </a:p>
          <a:p>
            <a:pPr marL="0" indent="0" eaLnBrk="0" fontAlgn="base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None/>
            </a:pP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	&lt;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033B3"/>
                </a:solidFill>
                <a:effectLst/>
                <a:latin typeface="Fira Code" panose="020B0809050000020004" pitchFamily="49" charset="0"/>
              </a:rPr>
              <a:t>dependency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&gt;</a:t>
            </a:r>
            <a:b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</a:b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	    &lt;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033B3"/>
                </a:solidFill>
                <a:effectLst/>
                <a:latin typeface="Fira Code" panose="020B0809050000020004" pitchFamily="49" charset="0"/>
              </a:rPr>
              <a:t>groupId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&gt;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io.quarkus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&lt;/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033B3"/>
                </a:solidFill>
                <a:effectLst/>
                <a:latin typeface="Fira Code" panose="020B0809050000020004" pitchFamily="49" charset="0"/>
              </a:rPr>
              <a:t>groupId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&gt;</a:t>
            </a:r>
            <a:b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</a:b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	    &lt;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033B3"/>
                </a:solidFill>
                <a:effectLst/>
                <a:latin typeface="Fira Code" panose="020B0809050000020004" pitchFamily="49" charset="0"/>
              </a:rPr>
              <a:t>artifactId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&gt;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quarkus-opentelemetry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&lt;/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033B3"/>
                </a:solidFill>
                <a:effectLst/>
                <a:latin typeface="Fira Code" panose="020B0809050000020004" pitchFamily="49" charset="0"/>
              </a:rPr>
              <a:t>artifactId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&gt;</a:t>
            </a:r>
            <a:b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</a:b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	&lt;/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033B3"/>
                </a:solidFill>
                <a:effectLst/>
                <a:latin typeface="Fira Code" panose="020B0809050000020004" pitchFamily="49" charset="0"/>
              </a:rPr>
              <a:t>dependency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&gt;</a:t>
            </a:r>
          </a:p>
          <a:p>
            <a:pPr marL="0" indent="0" eaLnBrk="0" fontAlgn="base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None/>
            </a:pPr>
            <a:endParaRPr lang="nl-NL" sz="1400" dirty="0">
              <a:hlinkClick r:id="rId4"/>
            </a:endParaRPr>
          </a:p>
          <a:p>
            <a:pPr marL="0" indent="0" eaLnBrk="0" fontAlgn="base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None/>
            </a:pPr>
            <a:r>
              <a:rPr lang="nl-NL" sz="1400" dirty="0">
                <a:hlinkClick r:id="rId4"/>
              </a:rPr>
              <a:t>https://quarkus.io/guides/opentelemetry</a:t>
            </a:r>
            <a:r>
              <a:rPr lang="nl-NL" sz="1400" dirty="0"/>
              <a:t> </a:t>
            </a:r>
          </a:p>
        </p:txBody>
      </p:sp>
      <p:sp>
        <p:nvSpPr>
          <p:cNvPr id="14" name="Tijdelijke aanduiding voor inhoud 4">
            <a:extLst>
              <a:ext uri="{FF2B5EF4-FFF2-40B4-BE49-F238E27FC236}">
                <a16:creationId xmlns:a16="http://schemas.microsoft.com/office/drawing/2014/main" id="{76383FFF-F7CC-BC99-92A0-E063437A3557}"/>
              </a:ext>
            </a:extLst>
          </p:cNvPr>
          <p:cNvSpPr txBox="1">
            <a:spLocks/>
          </p:cNvSpPr>
          <p:nvPr/>
        </p:nvSpPr>
        <p:spPr>
          <a:xfrm>
            <a:off x="685800" y="4509165"/>
            <a:ext cx="10667999" cy="2408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Zilla Slab" pitchFamily="2" charset="77"/>
                <a:ea typeface="Zilla Slab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Zilla Slab" pitchFamily="2" charset="77"/>
                <a:ea typeface="Zilla Slab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Zilla Slab" pitchFamily="2" charset="77"/>
                <a:ea typeface="Zilla Slab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Zilla Slab" pitchFamily="2" charset="77"/>
                <a:ea typeface="Zilla Slab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Zilla Slab" pitchFamily="2" charset="77"/>
                <a:ea typeface="Zilla Slab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2000" dirty="0"/>
          </a:p>
          <a:p>
            <a:pPr marL="0" indent="0">
              <a:buNone/>
            </a:pPr>
            <a:endParaRPr 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2000" dirty="0">
              <a:hlinkClick r:id="rId5"/>
            </a:endParaRPr>
          </a:p>
          <a:p>
            <a:pPr marL="0" indent="0">
              <a:buNone/>
            </a:pPr>
            <a:endParaRPr lang="nl-NL" sz="2000" dirty="0"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2106835823"/>
      </p:ext>
    </p:extLst>
  </p:cSld>
  <p:clrMapOvr>
    <a:masterClrMapping/>
  </p:clrMapOvr>
</p:sld>
</file>

<file path=ppt/slides/slide2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F2647A-3E93-89F3-2B63-6A72ADBC5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MicroMeter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59089FD-3025-1D9C-694C-D378B60BD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21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64EC1BE-848C-C3A6-2786-78181C6F46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B2D6534A-D4F8-194F-1068-122A3445820D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ClrTx/>
              <a:buSzTx/>
              <a:buFontTx/>
              <a:buNone/>
              <a:tabLst/>
            </a:pPr>
            <a:r>
              <a:rPr kumimoji="0" lang="nl-NL" altLang="nl-NL" sz="20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org.springframework.boot:spring-boot-starter-actuator</a:t>
            </a:r>
            <a:endParaRPr kumimoji="0" lang="nl-NL" altLang="nl-NL" sz="2000" b="0" i="0" u="none" strike="noStrike" cap="none" normalizeH="0" baseline="0%" dirty="0">
              <a:ln>
                <a:noFill/>
              </a:ln>
              <a:solidFill>
                <a:srgbClr val="080808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ClrTx/>
              <a:buSzTx/>
              <a:buFontTx/>
              <a:buNone/>
              <a:tabLst/>
            </a:pPr>
            <a:endParaRPr kumimoji="0" lang="nl-NL" altLang="nl-NL" sz="2000" b="0" i="0" u="none" strike="noStrike" cap="none" normalizeH="0" baseline="0%" dirty="0">
              <a:ln>
                <a:noFill/>
              </a:ln>
              <a:solidFill>
                <a:srgbClr val="080808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ClrTx/>
              <a:buSzTx/>
              <a:buFontTx/>
              <a:buNone/>
              <a:tabLst/>
            </a:pPr>
            <a:r>
              <a:rPr lang="nl-NL" altLang="nl-NL" sz="2000" dirty="0" err="1">
                <a:solidFill>
                  <a:srgbClr val="080808"/>
                </a:solidFill>
                <a:latin typeface="Fira Code" panose="020B0809050000020004" pitchFamily="49" charset="0"/>
              </a:rPr>
              <a:t>io.micrometer:</a:t>
            </a:r>
            <a:r>
              <a:rPr kumimoji="0" lang="nl-NL" altLang="nl-NL" sz="20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micrometer-tracing</a:t>
            </a:r>
            <a:endParaRPr kumimoji="0" lang="nl-NL" altLang="nl-NL" sz="2000" b="0" i="0" u="none" strike="noStrike" cap="none" normalizeH="0" baseline="0%" dirty="0">
              <a:ln>
                <a:noFill/>
              </a:ln>
              <a:solidFill>
                <a:srgbClr val="080808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ClrTx/>
              <a:buSzTx/>
              <a:buFontTx/>
              <a:buNone/>
              <a:tabLst/>
            </a:pPr>
            <a:r>
              <a:rPr kumimoji="0" lang="nl-NL" altLang="nl-NL" sz="20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io.micrometer:micrometer-registry-otlp</a:t>
            </a:r>
            <a:br>
              <a:rPr kumimoji="0" lang="nl-NL" altLang="nl-NL" sz="20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</a:br>
            <a:r>
              <a:rPr kumimoji="0" lang="nl-NL" altLang="nl-NL" sz="20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io.micrometer:micrometer-tracing-bridge-otel</a:t>
            </a:r>
            <a:br>
              <a:rPr kumimoji="0" lang="nl-NL" altLang="nl-NL" sz="20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</a:br>
            <a:endParaRPr kumimoji="0" lang="nl-NL" altLang="nl-NL" sz="2000" b="0" i="0" u="none" strike="noStrike" cap="none" normalizeH="0" baseline="0%" dirty="0">
              <a:ln>
                <a:noFill/>
              </a:ln>
              <a:solidFill>
                <a:srgbClr val="080808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ClrTx/>
              <a:buSzTx/>
              <a:buFontTx/>
              <a:buNone/>
              <a:tabLst/>
            </a:pPr>
            <a:r>
              <a:rPr kumimoji="0" lang="nl-NL" altLang="nl-NL" sz="20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io.opentelemetry:opentelemetry-exporter-otlp</a:t>
            </a:r>
            <a:endParaRPr kumimoji="0" lang="nl-NL" altLang="nl-NL" sz="2000" b="0" i="0" u="none" strike="noStrike" cap="none" normalizeH="0" baseline="0%" dirty="0">
              <a:ln>
                <a:noFill/>
              </a:ln>
              <a:solidFill>
                <a:srgbClr val="080808"/>
              </a:solidFill>
              <a:effectLst/>
              <a:latin typeface="Fira Code" panose="020B080905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ClrTx/>
              <a:buSzTx/>
              <a:buFontTx/>
              <a:buNone/>
              <a:tabLst/>
            </a:pPr>
            <a:endParaRPr kumimoji="0" lang="nl-NL" altLang="nl-NL" sz="2800" b="0" i="0" u="none" strike="noStrike" cap="none" normalizeH="0" baseline="0%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nl-NL" sz="2000" dirty="0">
                <a:hlinkClick r:id="rId3"/>
              </a:rPr>
              <a:t>https://docs.micrometer.io/micrometer/reference/</a:t>
            </a:r>
            <a:r>
              <a:rPr lang="nl-NL" sz="2000" dirty="0"/>
              <a:t>    </a:t>
            </a:r>
          </a:p>
          <a:p>
            <a:pPr marL="0" indent="0">
              <a:buNone/>
            </a:pPr>
            <a:r>
              <a:rPr lang="nl-NL" sz="2000" dirty="0">
                <a:hlinkClick r:id="rId4"/>
              </a:rPr>
              <a:t>https://docs.spring.io/spring-boot/docs/current/reference/htmlsingle/#actuator.micrometer-tracing</a:t>
            </a:r>
            <a:r>
              <a:rPr lang="nl-NL" sz="2000" dirty="0"/>
              <a:t> 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1840131"/>
      </p:ext>
    </p:extLst>
  </p:cSld>
  <p:clrMapOvr>
    <a:masterClrMapping/>
  </p:clrMapOvr>
</p:sld>
</file>

<file path=ppt/slides/slide2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25CADD-56E6-176C-EEEF-95B48FFE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OpenTelemetry</a:t>
            </a:r>
            <a:r>
              <a:rPr lang="nl-NL" dirty="0"/>
              <a:t> - Database </a:t>
            </a:r>
            <a:r>
              <a:rPr lang="nl-NL" dirty="0" err="1"/>
              <a:t>instrumentation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3196571-DD65-1C55-72D3-F8D60436C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22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BA1A292-24A6-6292-8ADC-844935B8C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5F6038F-220E-F612-5635-3D67D9E13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291451"/>
            <a:ext cx="8534003" cy="42780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%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ClrTx/>
              <a:buSzTx/>
              <a:buFontTx/>
              <a:buNone/>
              <a:tabLst/>
            </a:pPr>
            <a:r>
              <a:rPr kumimoji="0" lang="nl-NL" altLang="nl-NL" sz="240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Spring Boot</a:t>
            </a:r>
          </a:p>
          <a:p>
            <a:pPr marL="0" marR="0" lvl="0" indent="0" algn="l" defTabSz="914400" rtl="0" eaLnBrk="0" fontAlgn="base" latinLnBrk="0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ClrTx/>
              <a:buSzTx/>
              <a:buFontTx/>
              <a:buNone/>
              <a:tabLst/>
            </a:pPr>
            <a:endParaRPr lang="nl-NL" altLang="nl-NL" sz="1000" dirty="0">
              <a:solidFill>
                <a:srgbClr val="080808"/>
              </a:solidFill>
              <a:latin typeface="Fira Code" panose="020B080905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ClrTx/>
              <a:buSzTx/>
              <a:buFontTx/>
              <a:buNone/>
              <a:tabLst/>
            </a:pP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Either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 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use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 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the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 standard 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OpenTelemetry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 JDBC 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instrumentation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 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library</a:t>
            </a:r>
            <a:r>
              <a:rPr lang="nl-NL" altLang="nl-NL" sz="1400" dirty="0">
                <a:solidFill>
                  <a:srgbClr val="080808"/>
                </a:solidFill>
                <a:latin typeface="Zilla Slab"/>
              </a:rPr>
              <a:t>, or </a:t>
            </a:r>
            <a:r>
              <a:rPr lang="nl-NL" altLang="nl-NL" sz="1400" dirty="0" err="1">
                <a:solidFill>
                  <a:srgbClr val="080808"/>
                </a:solidFill>
                <a:latin typeface="Zilla Slab"/>
              </a:rPr>
              <a:t>the</a:t>
            </a:r>
            <a:r>
              <a:rPr lang="nl-NL" altLang="nl-NL" sz="1400" dirty="0">
                <a:solidFill>
                  <a:srgbClr val="080808"/>
                </a:solidFill>
                <a:latin typeface="Zilla Slab"/>
              </a:rPr>
              <a:t> </a:t>
            </a:r>
            <a:r>
              <a:rPr lang="nl-NL" altLang="nl-NL" sz="1400" dirty="0" err="1">
                <a:solidFill>
                  <a:srgbClr val="080808"/>
                </a:solidFill>
                <a:latin typeface="Zilla Slab"/>
              </a:rPr>
              <a:t>MicroMeter</a:t>
            </a:r>
            <a:r>
              <a:rPr lang="nl-NL" altLang="nl-NL" sz="1400" dirty="0">
                <a:solidFill>
                  <a:srgbClr val="080808"/>
                </a:solidFill>
                <a:latin typeface="Zilla Slab"/>
              </a:rPr>
              <a:t> </a:t>
            </a:r>
            <a:r>
              <a:rPr lang="nl-NL" altLang="nl-NL" sz="1400" dirty="0" err="1">
                <a:solidFill>
                  <a:srgbClr val="080808"/>
                </a:solidFill>
                <a:latin typeface="Zilla Slab"/>
              </a:rPr>
              <a:t>instrumentation</a:t>
            </a:r>
            <a:endParaRPr lang="nl-NL" altLang="nl-NL" sz="1400" dirty="0">
              <a:solidFill>
                <a:srgbClr val="080808"/>
              </a:solidFill>
              <a:latin typeface="Zilla Slab"/>
            </a:endParaRPr>
          </a:p>
          <a:p>
            <a:pPr marL="0" marR="0" lvl="0" indent="0" algn="l" defTabSz="914400" rtl="0" eaLnBrk="0" fontAlgn="base" latinLnBrk="0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ClrTx/>
              <a:buSzTx/>
              <a:buFontTx/>
              <a:buNone/>
              <a:tabLst/>
            </a:pPr>
            <a:endParaRPr kumimoji="0" lang="nl-NL" altLang="nl-NL" sz="1400" b="0" i="0" u="none" strike="noStrike" cap="none" normalizeH="0" baseline="0%" dirty="0">
              <a:ln>
                <a:noFill/>
              </a:ln>
              <a:solidFill>
                <a:srgbClr val="080808"/>
              </a:solidFill>
              <a:effectLst/>
              <a:latin typeface="Zilla Slab"/>
            </a:endParaRPr>
          </a:p>
          <a:p>
            <a:pPr marL="0" marR="0" lvl="0" indent="0" algn="ctr" defTabSz="914400" rtl="0" eaLnBrk="0" fontAlgn="base" latinLnBrk="0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ClrTx/>
              <a:buSzTx/>
              <a:buFontTx/>
              <a:buNone/>
              <a:tabLst/>
            </a:pP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Fira Code" panose="020B0809050000020004" pitchFamily="49" charset="0"/>
              </a:rPr>
              <a:t>net.ttddyy.observation:datasource-micrometer-spring-boot:1.0.2</a:t>
            </a:r>
            <a:endParaRPr lang="nl-NL" altLang="nl-NL" sz="1000" dirty="0">
              <a:solidFill>
                <a:srgbClr val="080808"/>
              </a:solidFill>
              <a:latin typeface="Fira Code" panose="020B08090500000200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ClrTx/>
              <a:buSzTx/>
              <a:buFontTx/>
              <a:buNone/>
              <a:tabLst/>
            </a:pPr>
            <a:endParaRPr kumimoji="0" lang="nl-NL" altLang="nl-NL" sz="2800" b="0" i="0" u="none" strike="noStrike" cap="none" normalizeH="0" baseline="0%" dirty="0">
              <a:ln>
                <a:noFill/>
              </a:ln>
              <a:solidFill>
                <a:srgbClr val="080808"/>
              </a:solidFill>
              <a:effectLst/>
              <a:latin typeface="Zilla Slab"/>
            </a:endParaRPr>
          </a:p>
          <a:p>
            <a:pPr marL="0" marR="0" lvl="0" indent="0" algn="l" defTabSz="914400" rtl="0" eaLnBrk="0" fontAlgn="base" latinLnBrk="0" hangingPunct="0">
              <a:lnSpc>
                <a:spcPct val="100%"/>
              </a:lnSpc>
              <a:spcBef>
                <a:spcPct val="0%"/>
              </a:spcBef>
              <a:spcAft>
                <a:spcPct val="0%"/>
              </a:spcAft>
              <a:buClrTx/>
              <a:buSzTx/>
              <a:buFontTx/>
              <a:buNone/>
              <a:tabLst/>
            </a:pPr>
            <a:r>
              <a:rPr kumimoji="0" lang="nl-NL" altLang="nl-NL" sz="28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Quarkus</a:t>
            </a:r>
            <a:endParaRPr lang="nl-NL" altLang="nl-NL" sz="2800" dirty="0">
              <a:solidFill>
                <a:srgbClr val="080808"/>
              </a:solidFill>
              <a:latin typeface="Zilla Slab"/>
            </a:endParaRPr>
          </a:p>
          <a:p>
            <a:pPr eaLnBrk="0" fontAlgn="base" hangingPunct="0">
              <a:spcBef>
                <a:spcPct val="0%"/>
              </a:spcBef>
              <a:spcAft>
                <a:spcPct val="0%"/>
              </a:spcAft>
            </a:pPr>
            <a:endParaRPr kumimoji="0" lang="nl-NL" altLang="nl-NL" sz="1400" b="0" i="0" u="none" strike="noStrike" cap="none" normalizeH="0" baseline="0%" dirty="0">
              <a:ln>
                <a:noFill/>
              </a:ln>
              <a:solidFill>
                <a:srgbClr val="080808"/>
              </a:solidFill>
              <a:effectLst/>
              <a:latin typeface="Fira Code" panose="020B0809050000020004" pitchFamily="49" charset="0"/>
            </a:endParaRPr>
          </a:p>
          <a:p>
            <a:pPr eaLnBrk="0" fontAlgn="base" hangingPunct="0">
              <a:spcBef>
                <a:spcPct val="0%"/>
              </a:spcBef>
              <a:spcAft>
                <a:spcPct val="0%"/>
              </a:spcAft>
            </a:pP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For 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Quarkus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 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you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 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can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 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use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 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the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 standard OTLP JDBC 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instrumentation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 </a:t>
            </a:r>
            <a:r>
              <a:rPr kumimoji="0" lang="nl-NL" altLang="nl-NL" sz="1400" b="0" i="0" u="none" strike="noStrike" cap="none" normalizeH="0" baseline="0%" dirty="0" err="1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library</a:t>
            </a:r>
            <a:endParaRPr kumimoji="0" lang="nl-NL" altLang="nl-NL" sz="1400" b="0" i="0" u="none" strike="noStrike" cap="none" normalizeH="0" baseline="0%" dirty="0">
              <a:ln>
                <a:noFill/>
              </a:ln>
              <a:solidFill>
                <a:srgbClr val="080808"/>
              </a:solidFill>
              <a:effectLst/>
              <a:latin typeface="Zilla Slab"/>
            </a:endParaRPr>
          </a:p>
          <a:p>
            <a:pPr eaLnBrk="0" fontAlgn="base" hangingPunct="0">
              <a:spcBef>
                <a:spcPct val="0%"/>
              </a:spcBef>
              <a:spcAft>
                <a:spcPct val="0%"/>
              </a:spcAft>
            </a:pPr>
            <a:endParaRPr lang="nl-NL" altLang="nl-NL" sz="1400" dirty="0">
              <a:solidFill>
                <a:srgbClr val="080808"/>
              </a:solidFill>
              <a:latin typeface="Zilla Slab"/>
            </a:endParaRPr>
          </a:p>
          <a:p>
            <a:pPr algn="ctr" eaLnBrk="0" fontAlgn="base" hangingPunct="0">
              <a:spcBef>
                <a:spcPct val="0%"/>
              </a:spcBef>
              <a:spcAft>
                <a:spcPct val="0%"/>
              </a:spcAft>
            </a:pPr>
            <a:r>
              <a:rPr lang="nl-NL" altLang="nl-NL" sz="1400" dirty="0" err="1">
                <a:solidFill>
                  <a:srgbClr val="080808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io.opentelemetry.instrumentation:opentelemetry-jdbc</a:t>
            </a:r>
            <a:endParaRPr lang="nl-NL" altLang="nl-NL" sz="1400" dirty="0">
              <a:solidFill>
                <a:srgbClr val="080808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pPr eaLnBrk="0" fontAlgn="base" hangingPunct="0">
              <a:spcBef>
                <a:spcPct val="0%"/>
              </a:spcBef>
              <a:spcAft>
                <a:spcPct val="0%"/>
              </a:spcAft>
            </a:pPr>
            <a:endParaRPr lang="nl-NL" altLang="nl-NL" sz="1400" dirty="0">
              <a:solidFill>
                <a:srgbClr val="080808"/>
              </a:solidFill>
              <a:latin typeface="Zilla Slab"/>
            </a:endParaRPr>
          </a:p>
          <a:p>
            <a:pPr eaLnBrk="0" fontAlgn="base" hangingPunct="0">
              <a:spcBef>
                <a:spcPct val="0%"/>
              </a:spcBef>
              <a:spcAft>
                <a:spcPct val="0%"/>
              </a:spcAft>
            </a:pPr>
            <a:r>
              <a:rPr lang="nl-NL" altLang="nl-NL" sz="1400" dirty="0">
                <a:solidFill>
                  <a:srgbClr val="080808"/>
                </a:solidFill>
                <a:latin typeface="Zilla Slab"/>
              </a:rPr>
              <a:t>	</a:t>
            </a:r>
          </a:p>
          <a:p>
            <a:pPr eaLnBrk="0" fontAlgn="base" hangingPunct="0">
              <a:spcBef>
                <a:spcPct val="0%"/>
              </a:spcBef>
              <a:spcAft>
                <a:spcPct val="0%"/>
              </a:spcAft>
            </a:pPr>
            <a:endParaRPr lang="nl-NL" altLang="nl-NL" sz="1400" dirty="0">
              <a:solidFill>
                <a:srgbClr val="080808"/>
              </a:solidFill>
              <a:latin typeface="Zilla Slab"/>
            </a:endParaRPr>
          </a:p>
          <a:p>
            <a:pPr eaLnBrk="0" fontAlgn="base" hangingPunct="0">
              <a:spcBef>
                <a:spcPct val="0%"/>
              </a:spcBef>
              <a:spcAft>
                <a:spcPct val="0%"/>
              </a:spcAft>
            </a:pP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Zilla Slab"/>
                <a:hlinkClick r:id="rId3"/>
              </a:rPr>
              <a:t>https://github.com/open-telemetry/opentelemetry-java-instrumentation/tree/main/instrumentation/jdbc/library</a:t>
            </a:r>
            <a:r>
              <a:rPr kumimoji="0" lang="nl-NL" altLang="nl-NL" sz="1400" b="0" i="0" u="none" strike="noStrike" cap="none" normalizeH="0" baseline="0%" dirty="0">
                <a:ln>
                  <a:noFill/>
                </a:ln>
                <a:solidFill>
                  <a:srgbClr val="080808"/>
                </a:solidFill>
                <a:effectLst/>
                <a:latin typeface="Zilla Slab"/>
              </a:rPr>
              <a:t> </a:t>
            </a:r>
          </a:p>
          <a:p>
            <a:pPr eaLnBrk="0" fontAlgn="base" hangingPunct="0">
              <a:spcBef>
                <a:spcPct val="0%"/>
              </a:spcBef>
              <a:spcAft>
                <a:spcPct val="0%"/>
              </a:spcAft>
            </a:pPr>
            <a:endParaRPr lang="nl-NL" altLang="nl-NL" sz="1400" dirty="0">
              <a:solidFill>
                <a:srgbClr val="080808"/>
              </a:solidFill>
              <a:latin typeface="Zilla Slab"/>
              <a:hlinkClick r:id="rId4"/>
            </a:endParaRPr>
          </a:p>
          <a:p>
            <a:pPr eaLnBrk="0" fontAlgn="base" hangingPunct="0">
              <a:spcBef>
                <a:spcPct val="0%"/>
              </a:spcBef>
              <a:spcAft>
                <a:spcPct val="0%"/>
              </a:spcAft>
            </a:pPr>
            <a:r>
              <a:rPr lang="nl-NL" altLang="nl-NL" sz="1400" dirty="0">
                <a:solidFill>
                  <a:srgbClr val="080808"/>
                </a:solidFill>
                <a:latin typeface="Zilla Slab"/>
                <a:hlinkClick r:id="rId4"/>
              </a:rPr>
              <a:t>https://quarkus.io/guides/opentelemetry#jdbc</a:t>
            </a:r>
            <a:r>
              <a:rPr lang="nl-NL" altLang="nl-NL" sz="1400" dirty="0">
                <a:solidFill>
                  <a:srgbClr val="080808"/>
                </a:solidFill>
                <a:latin typeface="Zilla Slab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4032929"/>
      </p:ext>
    </p:extLst>
  </p:cSld>
  <p:clrMapOvr>
    <a:masterClrMapping/>
  </p:clrMapOvr>
</p:sld>
</file>

<file path=ppt/slides/slide2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955648-3802-2C8A-4ACA-1EBD6E981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Exercises</a:t>
            </a:r>
            <a:r>
              <a:rPr lang="nl-NL" dirty="0"/>
              <a:t> – IT </a:t>
            </a:r>
            <a:r>
              <a:rPr lang="nl-NL" dirty="0" err="1"/>
              <a:t>Brewery</a:t>
            </a:r>
            <a:r>
              <a:rPr lang="nl-NL" dirty="0"/>
              <a:t> </a:t>
            </a:r>
            <a:r>
              <a:rPr lang="nl-NL" dirty="0" err="1"/>
              <a:t>application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54330FE-CD54-88C4-3F32-971ABE879B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0333"/>
            <a:ext cx="5181600" cy="4356631"/>
          </a:xfrm>
        </p:spPr>
        <p:txBody>
          <a:bodyPr/>
          <a:lstStyle/>
          <a:p>
            <a:r>
              <a:rPr lang="nl-NL" dirty="0" err="1"/>
              <a:t>Exercises</a:t>
            </a:r>
            <a:r>
              <a:rPr lang="nl-NL" dirty="0"/>
              <a:t> 1 – 3</a:t>
            </a:r>
          </a:p>
          <a:p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B6984A2-560C-CB11-DCB3-456CB0221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0331"/>
            <a:ext cx="5181600" cy="4356631"/>
          </a:xfrm>
        </p:spPr>
        <p:txBody>
          <a:bodyPr/>
          <a:lstStyle/>
          <a:p>
            <a:r>
              <a:rPr lang="nl-NL" dirty="0" err="1"/>
              <a:t>Exercises</a:t>
            </a:r>
            <a:r>
              <a:rPr lang="nl-NL" dirty="0"/>
              <a:t> 4 - end</a:t>
            </a:r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E684981-6CD0-E706-7DFA-26E0B3A5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23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252CF10-E1D1-EE78-CC4A-8AAA8C9A9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1" y="2660383"/>
            <a:ext cx="2095500" cy="267652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1D74C7BF-42EF-3A73-CA32-70759D983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649" y="3746233"/>
            <a:ext cx="2228850" cy="159067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33C459A5-BDC4-0E82-72B1-0AE7BE0E6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6662" y="3736708"/>
            <a:ext cx="828675" cy="160020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910DEB00-C74D-51F2-E25A-53ECFB9CB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9574" y="2644241"/>
            <a:ext cx="600075" cy="523875"/>
          </a:xfrm>
          <a:prstGeom prst="rect">
            <a:avLst/>
          </a:prstGeom>
        </p:spPr>
      </p:pic>
      <p:sp>
        <p:nvSpPr>
          <p:cNvPr id="16" name="Rechthoek 15">
            <a:extLst>
              <a:ext uri="{FF2B5EF4-FFF2-40B4-BE49-F238E27FC236}">
                <a16:creationId xmlns:a16="http://schemas.microsoft.com/office/drawing/2014/main" id="{123C9361-C002-D770-C316-3C5322C99C85}"/>
              </a:ext>
            </a:extLst>
          </p:cNvPr>
          <p:cNvSpPr/>
          <p:nvPr/>
        </p:nvSpPr>
        <p:spPr>
          <a:xfrm>
            <a:off x="7840133" y="2565400"/>
            <a:ext cx="1117600" cy="719667"/>
          </a:xfrm>
          <a:prstGeom prst="rect">
            <a:avLst/>
          </a:prstGeom>
          <a:noFill/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C62D7298-48A8-01CC-8D7A-0D5DA6388B19}"/>
              </a:ext>
            </a:extLst>
          </p:cNvPr>
          <p:cNvSpPr/>
          <p:nvPr/>
        </p:nvSpPr>
        <p:spPr>
          <a:xfrm>
            <a:off x="6172200" y="3657600"/>
            <a:ext cx="1143000" cy="1837267"/>
          </a:xfrm>
          <a:prstGeom prst="rect">
            <a:avLst/>
          </a:prstGeom>
          <a:noFill/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36260ACE-3344-59FA-C434-E05A94B7A7E8}"/>
              </a:ext>
            </a:extLst>
          </p:cNvPr>
          <p:cNvSpPr/>
          <p:nvPr/>
        </p:nvSpPr>
        <p:spPr>
          <a:xfrm>
            <a:off x="8601074" y="3651645"/>
            <a:ext cx="2397126" cy="1837267"/>
          </a:xfrm>
          <a:prstGeom prst="rect">
            <a:avLst/>
          </a:prstGeom>
          <a:noFill/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0" name="Rechte verbindingslijn 19">
            <a:extLst>
              <a:ext uri="{FF2B5EF4-FFF2-40B4-BE49-F238E27FC236}">
                <a16:creationId xmlns:a16="http://schemas.microsoft.com/office/drawing/2014/main" id="{BADD6CB5-5EBB-56E7-8FBC-00296E3773E4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 flipH="1">
            <a:off x="6743700" y="3285067"/>
            <a:ext cx="1655233" cy="372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Rechte verbindingslijn 21">
            <a:extLst>
              <a:ext uri="{FF2B5EF4-FFF2-40B4-BE49-F238E27FC236}">
                <a16:creationId xmlns:a16="http://schemas.microsoft.com/office/drawing/2014/main" id="{2CA068F5-0CCB-4C1C-5D06-394067E56542}"/>
              </a:ext>
            </a:extLst>
          </p:cNvPr>
          <p:cNvCxnSpPr>
            <a:stCxn id="16" idx="2"/>
            <a:endCxn id="18" idx="0"/>
          </p:cNvCxnSpPr>
          <p:nvPr/>
        </p:nvCxnSpPr>
        <p:spPr>
          <a:xfrm>
            <a:off x="8398933" y="3285067"/>
            <a:ext cx="1400704" cy="366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149178"/>
      </p:ext>
    </p:extLst>
  </p:cSld>
  <p:clrMapOvr>
    <a:masterClrMapping/>
  </p:clrMapOvr>
</p:sld>
</file>

<file path=ppt/slides/slide2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3423C79-E852-E85F-3282-5D6D003C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7" y="6463926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3FFFB4-123C-BD48-B74A-45F84C106BA6}" type="slidenum">
              <a:rPr lang="nl-NL" smtClean="0"/>
              <a:pPr>
                <a:spcAft>
                  <a:spcPts val="600"/>
                </a:spcAft>
              </a:pPr>
              <a:t>24</a:t>
            </a:fld>
            <a:endParaRPr lang="nl-NL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74664658-0199-FD8F-9C30-9B8C11321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466"/>
            <a:ext cx="10515600" cy="1173537"/>
          </a:xfrm>
        </p:spPr>
        <p:txBody>
          <a:bodyPr/>
          <a:lstStyle/>
          <a:p>
            <a:r>
              <a:rPr lang="nl-NL" dirty="0" err="1"/>
              <a:t>Assignments</a:t>
            </a:r>
            <a:r>
              <a:rPr lang="nl-NL" dirty="0"/>
              <a:t> 1 - 4</a:t>
            </a:r>
          </a:p>
        </p:txBody>
      </p:sp>
      <p:sp>
        <p:nvSpPr>
          <p:cNvPr id="11" name="Tijdelijke aanduiding voor inhoud 4">
            <a:extLst>
              <a:ext uri="{FF2B5EF4-FFF2-40B4-BE49-F238E27FC236}">
                <a16:creationId xmlns:a16="http://schemas.microsoft.com/office/drawing/2014/main" id="{9E6F1A13-56BE-6193-691F-F70F56DD216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39188" y="2095173"/>
            <a:ext cx="10515599" cy="3852582"/>
          </a:xfrm>
        </p:spPr>
        <p:txBody>
          <a:bodyPr/>
          <a:lstStyle/>
          <a:p>
            <a:pPr marL="0" indent="0">
              <a:buNone/>
            </a:pPr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nl-NL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clone</a:t>
            </a:r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  <a:hlinkClick r:id="rId3"/>
              </a:rPr>
              <a:t>https://gitlab.com/craftsmen/opentelemetry-workshop.git</a:t>
            </a:r>
            <a:endParaRPr 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2000" dirty="0">
                <a:latin typeface="Zilla Slab"/>
                <a:cs typeface="Courier New" panose="02070309020205020404" pitchFamily="49" charset="0"/>
              </a:rPr>
              <a:t>Follow </a:t>
            </a:r>
            <a:r>
              <a:rPr lang="nl-NL" sz="2000" dirty="0" err="1">
                <a:latin typeface="Zilla Slab"/>
                <a:cs typeface="Courier New" panose="02070309020205020404" pitchFamily="49" charset="0"/>
              </a:rPr>
              <a:t>the</a:t>
            </a:r>
            <a:r>
              <a:rPr lang="nl-NL" sz="2000" dirty="0">
                <a:latin typeface="Zilla Slab"/>
                <a:cs typeface="Courier New" panose="02070309020205020404" pitchFamily="49" charset="0"/>
              </a:rPr>
              <a:t> </a:t>
            </a:r>
            <a:r>
              <a:rPr lang="nl-NL" sz="2000" dirty="0" err="1">
                <a:latin typeface="Zilla Slab"/>
                <a:cs typeface="Courier New" panose="02070309020205020404" pitchFamily="49" charset="0"/>
              </a:rPr>
              <a:t>installation</a:t>
            </a:r>
            <a:r>
              <a:rPr lang="nl-NL" sz="2000" dirty="0">
                <a:latin typeface="Zilla Slab"/>
                <a:cs typeface="Courier New" panose="02070309020205020404" pitchFamily="49" charset="0"/>
              </a:rPr>
              <a:t> </a:t>
            </a:r>
            <a:r>
              <a:rPr lang="nl-NL" sz="2000" dirty="0" err="1">
                <a:latin typeface="Zilla Slab"/>
                <a:cs typeface="Courier New" panose="02070309020205020404" pitchFamily="49" charset="0"/>
              </a:rPr>
              <a:t>instructions</a:t>
            </a:r>
            <a:r>
              <a:rPr lang="nl-NL" sz="2000" dirty="0">
                <a:latin typeface="Zilla Slab"/>
                <a:cs typeface="Courier New" panose="02070309020205020404" pitchFamily="49" charset="0"/>
              </a:rPr>
              <a:t> in Installation.md </a:t>
            </a:r>
          </a:p>
          <a:p>
            <a:pPr marL="0" indent="0">
              <a:buNone/>
            </a:pPr>
            <a:r>
              <a:rPr lang="nl-NL" sz="2000" dirty="0">
                <a:latin typeface="Zilla Slab"/>
                <a:cs typeface="Courier New" panose="02070309020205020404" pitchFamily="49" charset="0"/>
              </a:rPr>
              <a:t>Start </a:t>
            </a:r>
            <a:r>
              <a:rPr lang="nl-NL" sz="2000" dirty="0" err="1">
                <a:latin typeface="Zilla Slab"/>
                <a:cs typeface="Courier New" panose="02070309020205020404" pitchFamily="49" charset="0"/>
              </a:rPr>
              <a:t>with</a:t>
            </a:r>
            <a:r>
              <a:rPr lang="nl-NL" sz="2000" dirty="0">
                <a:latin typeface="Zilla Slab"/>
                <a:cs typeface="Courier New" panose="02070309020205020404" pitchFamily="49" charset="0"/>
              </a:rPr>
              <a:t> </a:t>
            </a:r>
            <a:r>
              <a:rPr lang="nl-NL" sz="2000" dirty="0" err="1">
                <a:latin typeface="Zilla Slab"/>
                <a:cs typeface="Courier New" panose="02070309020205020404" pitchFamily="49" charset="0"/>
              </a:rPr>
              <a:t>the</a:t>
            </a:r>
            <a:r>
              <a:rPr lang="nl-NL" sz="2000" dirty="0">
                <a:latin typeface="Zilla Slab"/>
                <a:cs typeface="Courier New" panose="02070309020205020404" pitchFamily="49" charset="0"/>
              </a:rPr>
              <a:t> </a:t>
            </a:r>
            <a:r>
              <a:rPr lang="nl-NL" sz="2000" dirty="0" err="1">
                <a:latin typeface="Zilla Slab"/>
                <a:cs typeface="Courier New" panose="02070309020205020404" pitchFamily="49" charset="0"/>
              </a:rPr>
              <a:t>assignments</a:t>
            </a:r>
            <a:r>
              <a:rPr lang="nl-NL" sz="2000" dirty="0">
                <a:latin typeface="Zilla Slab"/>
                <a:cs typeface="Courier New" panose="02070309020205020404" pitchFamily="49" charset="0"/>
              </a:rPr>
              <a:t> 1 -4 in Assignments.md</a:t>
            </a:r>
          </a:p>
          <a:p>
            <a:endParaRPr lang="nl-NL" sz="2000" dirty="0">
              <a:latin typeface="Zilla Slab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2000" dirty="0" err="1">
                <a:latin typeface="Zilla Slab"/>
                <a:cs typeface="Courier New" panose="02070309020205020404" pitchFamily="49" charset="0"/>
              </a:rPr>
              <a:t>If</a:t>
            </a:r>
            <a:r>
              <a:rPr lang="nl-NL" sz="2000" dirty="0">
                <a:latin typeface="Zilla Slab"/>
                <a:cs typeface="Courier New" panose="02070309020205020404" pitchFamily="49" charset="0"/>
              </a:rPr>
              <a:t> </a:t>
            </a:r>
            <a:r>
              <a:rPr lang="nl-NL" sz="2000" dirty="0" err="1">
                <a:latin typeface="Zilla Slab"/>
                <a:cs typeface="Courier New" panose="02070309020205020404" pitchFamily="49" charset="0"/>
              </a:rPr>
              <a:t>you</a:t>
            </a:r>
            <a:r>
              <a:rPr lang="nl-NL" sz="2000" dirty="0">
                <a:latin typeface="Zilla Slab"/>
                <a:cs typeface="Courier New" panose="02070309020205020404" pitchFamily="49" charset="0"/>
              </a:rPr>
              <a:t> </a:t>
            </a:r>
            <a:r>
              <a:rPr lang="nl-NL" sz="2000" dirty="0" err="1">
                <a:latin typeface="Zilla Slab"/>
                <a:cs typeface="Courier New" panose="02070309020205020404" pitchFamily="49" charset="0"/>
              </a:rPr>
              <a:t>cannot</a:t>
            </a:r>
            <a:r>
              <a:rPr lang="nl-NL" sz="2000" dirty="0">
                <a:latin typeface="Zilla Slab"/>
                <a:cs typeface="Courier New" panose="02070309020205020404" pitchFamily="49" charset="0"/>
              </a:rPr>
              <a:t> </a:t>
            </a:r>
            <a:r>
              <a:rPr lang="nl-NL" sz="2000" dirty="0" err="1">
                <a:latin typeface="Zilla Slab"/>
                <a:cs typeface="Courier New" panose="02070309020205020404" pitchFamily="49" charset="0"/>
              </a:rPr>
              <a:t>install</a:t>
            </a:r>
            <a:r>
              <a:rPr lang="nl-NL" sz="2000" dirty="0">
                <a:latin typeface="Zilla Slab"/>
                <a:cs typeface="Courier New" panose="02070309020205020404" pitchFamily="49" charset="0"/>
              </a:rPr>
              <a:t> </a:t>
            </a:r>
            <a:r>
              <a:rPr lang="nl-NL" sz="2000" dirty="0" err="1">
                <a:latin typeface="Zilla Slab"/>
                <a:cs typeface="Courier New" panose="02070309020205020404" pitchFamily="49" charset="0"/>
              </a:rPr>
              <a:t>SigNoz</a:t>
            </a:r>
            <a:r>
              <a:rPr lang="nl-NL" sz="2000" dirty="0">
                <a:latin typeface="Zilla Slab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nl-NL" sz="1600" dirty="0">
                <a:latin typeface="Zilla Slab"/>
                <a:cs typeface="Courier New" panose="02070309020205020404" pitchFamily="49" charset="0"/>
              </a:rPr>
              <a:t>Set </a:t>
            </a:r>
            <a:r>
              <a:rPr lang="nl-NL" sz="1600" dirty="0" err="1">
                <a:latin typeface="Zilla Slab"/>
                <a:cs typeface="Courier New" panose="02070309020205020404" pitchFamily="49" charset="0"/>
              </a:rPr>
              <a:t>the</a:t>
            </a:r>
            <a:r>
              <a:rPr lang="nl-NL" sz="1600" dirty="0">
                <a:latin typeface="Zilla Slab"/>
                <a:cs typeface="Courier New" panose="02070309020205020404" pitchFamily="49" charset="0"/>
              </a:rPr>
              <a:t> OTEL </a:t>
            </a:r>
            <a:r>
              <a:rPr lang="nl-NL" sz="1600" dirty="0" err="1">
                <a:latin typeface="Zilla Slab"/>
                <a:cs typeface="Courier New" panose="02070309020205020404" pitchFamily="49" charset="0"/>
              </a:rPr>
              <a:t>exporter</a:t>
            </a:r>
            <a:r>
              <a:rPr lang="nl-NL" sz="1600" dirty="0">
                <a:latin typeface="Zilla Slab"/>
                <a:cs typeface="Courier New" panose="02070309020205020404" pitchFamily="49" charset="0"/>
              </a:rPr>
              <a:t> </a:t>
            </a:r>
            <a:r>
              <a:rPr lang="nl-NL" sz="1600" dirty="0" err="1">
                <a:latin typeface="Zilla Slab"/>
                <a:cs typeface="Courier New" panose="02070309020205020404" pitchFamily="49" charset="0"/>
              </a:rPr>
              <a:t>to</a:t>
            </a:r>
            <a:r>
              <a:rPr lang="nl-NL" sz="1600" dirty="0">
                <a:latin typeface="Zilla Slab"/>
                <a:cs typeface="Courier New" panose="02070309020205020404" pitchFamily="49" charset="0"/>
              </a:rPr>
              <a:t> 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http://&lt;ip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&gt;:4317  </a:t>
            </a:r>
            <a:r>
              <a:rPr lang="nl-NL" sz="1600" dirty="0">
                <a:latin typeface="Zilla Slab"/>
                <a:cs typeface="Courier New" panose="02070309020205020404" pitchFamily="49" charset="0"/>
              </a:rPr>
              <a:t>(</a:t>
            </a:r>
            <a:r>
              <a:rPr lang="nl-NL" sz="1600" dirty="0" err="1">
                <a:latin typeface="Zilla Slab"/>
                <a:cs typeface="Courier New" panose="02070309020205020404" pitchFamily="49" charset="0"/>
              </a:rPr>
              <a:t>ip</a:t>
            </a:r>
            <a:r>
              <a:rPr lang="nl-NL" sz="1600" dirty="0">
                <a:latin typeface="Zilla Slab"/>
                <a:cs typeface="Courier New" panose="02070309020205020404" pitchFamily="49" charset="0"/>
              </a:rPr>
              <a:t> </a:t>
            </a:r>
            <a:r>
              <a:rPr lang="nl-NL" sz="1600" dirty="0" err="1">
                <a:latin typeface="Zilla Slab"/>
                <a:cs typeface="Courier New" panose="02070309020205020404" pitchFamily="49" charset="0"/>
              </a:rPr>
              <a:t>address</a:t>
            </a:r>
            <a:r>
              <a:rPr lang="nl-NL" sz="1600" dirty="0">
                <a:latin typeface="Zilla Slab"/>
                <a:cs typeface="Courier New" panose="02070309020205020404" pitchFamily="49" charset="0"/>
              </a:rPr>
              <a:t> </a:t>
            </a:r>
            <a:r>
              <a:rPr lang="nl-NL" sz="1600" dirty="0" err="1">
                <a:latin typeface="Zilla Slab"/>
                <a:cs typeface="Courier New" panose="02070309020205020404" pitchFamily="49" charset="0"/>
              </a:rPr>
              <a:t>will</a:t>
            </a:r>
            <a:r>
              <a:rPr lang="nl-NL" sz="1600" dirty="0">
                <a:latin typeface="Zilla Slab"/>
                <a:cs typeface="Courier New" panose="02070309020205020404" pitchFamily="49" charset="0"/>
              </a:rPr>
              <a:t> </a:t>
            </a:r>
            <a:r>
              <a:rPr lang="nl-NL" sz="1600" dirty="0" err="1">
                <a:latin typeface="Zilla Slab"/>
                <a:cs typeface="Courier New" panose="02070309020205020404" pitchFamily="49" charset="0"/>
              </a:rPr>
              <a:t>be</a:t>
            </a:r>
            <a:r>
              <a:rPr lang="nl-NL" sz="1600" dirty="0">
                <a:latin typeface="Zilla Slab"/>
                <a:cs typeface="Courier New" panose="02070309020205020404" pitchFamily="49" charset="0"/>
              </a:rPr>
              <a:t> </a:t>
            </a:r>
            <a:r>
              <a:rPr lang="nl-NL" sz="1600" dirty="0" err="1">
                <a:latin typeface="Zilla Slab"/>
                <a:cs typeface="Courier New" panose="02070309020205020404" pitchFamily="49" charset="0"/>
              </a:rPr>
              <a:t>provided</a:t>
            </a:r>
            <a:r>
              <a:rPr lang="nl-NL" sz="1600" dirty="0">
                <a:latin typeface="Zilla Slab"/>
                <a:cs typeface="Courier New" panose="02070309020205020404" pitchFamily="49" charset="0"/>
              </a:rPr>
              <a:t>)</a:t>
            </a:r>
          </a:p>
          <a:p>
            <a:pPr lvl="1"/>
            <a:r>
              <a:rPr lang="nl-NL" sz="1600" dirty="0">
                <a:latin typeface="Zilla Slab"/>
                <a:cs typeface="Courier New" panose="02070309020205020404" pitchFamily="49" charset="0"/>
              </a:rPr>
              <a:t>The </a:t>
            </a:r>
            <a:r>
              <a:rPr lang="nl-NL" sz="1600" dirty="0" err="1">
                <a:latin typeface="Zilla Slab"/>
                <a:cs typeface="Courier New" panose="02070309020205020404" pitchFamily="49" charset="0"/>
              </a:rPr>
              <a:t>SigNoz</a:t>
            </a:r>
            <a:r>
              <a:rPr lang="nl-NL" sz="1600" dirty="0">
                <a:latin typeface="Zilla Slab"/>
                <a:cs typeface="Courier New" panose="02070309020205020404" pitchFamily="49" charset="0"/>
              </a:rPr>
              <a:t> UI is on 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http://&lt;ip </a:t>
            </a:r>
            <a:r>
              <a:rPr lang="nl-NL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address</a:t>
            </a:r>
            <a:r>
              <a:rPr lang="nl-NL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&gt;:3301</a:t>
            </a:r>
          </a:p>
          <a:p>
            <a:pPr lvl="1"/>
            <a:endParaRPr lang="nl-NL" sz="1600" dirty="0">
              <a:latin typeface="Zilla Slab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2000" dirty="0">
                <a:latin typeface="Zilla Slab"/>
                <a:cs typeface="Courier New" panose="02070309020205020404" pitchFamily="49" charset="0"/>
              </a:rPr>
              <a:t>Hints: </a:t>
            </a:r>
            <a:r>
              <a:rPr lang="nl-NL" sz="2000" dirty="0" err="1">
                <a:latin typeface="Zilla Slab"/>
                <a:cs typeface="Courier New" panose="02070309020205020404" pitchFamily="49" charset="0"/>
              </a:rPr>
              <a:t>every</a:t>
            </a:r>
            <a:r>
              <a:rPr lang="nl-NL" sz="2000" dirty="0">
                <a:latin typeface="Zilla Slab"/>
                <a:cs typeface="Courier New" panose="02070309020205020404" pitchFamily="49" charset="0"/>
              </a:rPr>
              <a:t> </a:t>
            </a:r>
            <a:r>
              <a:rPr lang="nl-NL" sz="2000" dirty="0" err="1">
                <a:latin typeface="Zilla Slab"/>
                <a:cs typeface="Courier New" panose="02070309020205020404" pitchFamily="49" charset="0"/>
              </a:rPr>
              <a:t>assignment</a:t>
            </a:r>
            <a:r>
              <a:rPr lang="nl-NL" sz="2000" dirty="0">
                <a:latin typeface="Zilla Slab"/>
                <a:cs typeface="Courier New" panose="02070309020205020404" pitchFamily="49" charset="0"/>
              </a:rPr>
              <a:t> </a:t>
            </a:r>
            <a:r>
              <a:rPr lang="nl-NL" sz="2000" dirty="0" err="1">
                <a:latin typeface="Zilla Slab"/>
                <a:cs typeface="Courier New" panose="02070309020205020404" pitchFamily="49" charset="0"/>
              </a:rPr>
              <a:t>contains</a:t>
            </a:r>
            <a:r>
              <a:rPr lang="nl-NL" sz="2000" dirty="0">
                <a:latin typeface="Zilla Slab"/>
                <a:cs typeface="Courier New" panose="02070309020205020404" pitchFamily="49" charset="0"/>
              </a:rPr>
              <a:t> hints (at </a:t>
            </a:r>
            <a:r>
              <a:rPr lang="nl-NL" sz="2000" dirty="0" err="1">
                <a:latin typeface="Zilla Slab"/>
                <a:cs typeface="Courier New" panose="02070309020205020404" pitchFamily="49" charset="0"/>
              </a:rPr>
              <a:t>the</a:t>
            </a:r>
            <a:r>
              <a:rPr lang="nl-NL" sz="2000" dirty="0">
                <a:latin typeface="Zilla Slab"/>
                <a:cs typeface="Courier New" panose="02070309020205020404" pitchFamily="49" charset="0"/>
              </a:rPr>
              <a:t> end)</a:t>
            </a:r>
          </a:p>
        </p:txBody>
      </p:sp>
    </p:spTree>
    <p:extLst>
      <p:ext uri="{BB962C8B-B14F-4D97-AF65-F5344CB8AC3E}">
        <p14:creationId xmlns:p14="http://schemas.microsoft.com/office/powerpoint/2010/main" val="802125624"/>
      </p:ext>
    </p:extLst>
  </p:cSld>
  <p:clrMapOvr>
    <a:masterClrMapping/>
  </p:clrMapOvr>
</p:sld>
</file>

<file path=ppt/slides/slide2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F3C8EF-125E-AE77-83FB-DE86C969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116" y="405466"/>
            <a:ext cx="6294930" cy="1173537"/>
          </a:xfrm>
        </p:spPr>
        <p:txBody>
          <a:bodyPr anchor="b">
            <a:normAutofit/>
          </a:bodyPr>
          <a:lstStyle/>
          <a:p>
            <a:r>
              <a:rPr lang="nl-NL" dirty="0" err="1"/>
              <a:t>OpenTelemetry</a:t>
            </a:r>
            <a:r>
              <a:rPr lang="nl-NL" dirty="0"/>
              <a:t> - </a:t>
            </a:r>
            <a:r>
              <a:rPr lang="nl-NL" dirty="0" err="1"/>
              <a:t>Traces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3423C79-E852-E85F-3282-5D6D003C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7" y="6463926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3FFFB4-123C-BD48-B74A-45F84C106BA6}" type="slidenum">
              <a:rPr lang="nl-NL" smtClean="0"/>
              <a:pPr>
                <a:spcAft>
                  <a:spcPts val="600"/>
                </a:spcAft>
              </a:pPr>
              <a:t>25</a:t>
            </a:fld>
            <a:endParaRPr lang="nl-NL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3D1611E-5D8B-23D2-5CE4-4CA736163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5117" y="1579003"/>
            <a:ext cx="6294930" cy="769833"/>
          </a:xfrm>
        </p:spPr>
        <p:txBody>
          <a:bodyPr>
            <a:normAutofit/>
          </a:bodyPr>
          <a:lstStyle/>
          <a:p>
            <a:r>
              <a:rPr lang="en-US" sz="1600" dirty="0"/>
              <a:t>To get the bigger picture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D33771-9A12-E7F6-CFEB-CF88CD1AA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16" y="2348836"/>
            <a:ext cx="9987566" cy="1173537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4BA8C9-8D5B-6533-DE71-62082FDAC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16" y="3674537"/>
            <a:ext cx="2743200" cy="277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7046"/>
      </p:ext>
    </p:extLst>
  </p:cSld>
  <p:clrMapOvr>
    <a:masterClrMapping/>
  </p:clrMapOvr>
</p:sld>
</file>

<file path=ppt/slides/slide2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F3C8EF-125E-AE77-83FB-DE86C969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466"/>
            <a:ext cx="10515600" cy="1173537"/>
          </a:xfrm>
        </p:spPr>
        <p:txBody>
          <a:bodyPr anchor="b">
            <a:normAutofit/>
          </a:bodyPr>
          <a:lstStyle/>
          <a:p>
            <a:r>
              <a:rPr lang="nl-NL" dirty="0" err="1"/>
              <a:t>OpenTelemetry</a:t>
            </a:r>
            <a:r>
              <a:rPr lang="nl-NL" dirty="0"/>
              <a:t> - </a:t>
            </a:r>
            <a:r>
              <a:rPr lang="nl-NL" dirty="0" err="1"/>
              <a:t>Spans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3423C79-E852-E85F-3282-5D6D003C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7" y="6463926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3FFFB4-123C-BD48-B74A-45F84C106BA6}" type="slidenum">
              <a:rPr lang="nl-NL" smtClean="0"/>
              <a:pPr>
                <a:spcAft>
                  <a:spcPts val="600"/>
                </a:spcAft>
              </a:pPr>
              <a:t>26</a:t>
            </a:fld>
            <a:endParaRPr lang="nl-NL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3D1611E-5D8B-23D2-5CE4-4CA736163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79003"/>
            <a:ext cx="10515600" cy="769833"/>
          </a:xfrm>
        </p:spPr>
        <p:txBody>
          <a:bodyPr>
            <a:normAutofit/>
          </a:bodyPr>
          <a:lstStyle/>
          <a:p>
            <a:r>
              <a:rPr lang="en-US" sz="1600" dirty="0"/>
              <a:t>Parts of the bigger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69DB9-32B0-F827-8235-3704510D5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149942"/>
            <a:ext cx="6291259" cy="2359223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9F8FEF-BE2C-8A18-DBF2-33DEA7829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09165"/>
            <a:ext cx="3571568" cy="166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46792"/>
      </p:ext>
    </p:extLst>
  </p:cSld>
  <p:clrMapOvr>
    <a:masterClrMapping/>
  </p:clrMapOvr>
</p:sld>
</file>

<file path=ppt/slides/slide2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F3C8EF-125E-AE77-83FB-DE86C969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466"/>
            <a:ext cx="10515600" cy="1173537"/>
          </a:xfrm>
        </p:spPr>
        <p:txBody>
          <a:bodyPr anchor="b">
            <a:normAutofit/>
          </a:bodyPr>
          <a:lstStyle/>
          <a:p>
            <a:r>
              <a:rPr lang="nl-NL" dirty="0" err="1"/>
              <a:t>OpenTelemetry</a:t>
            </a:r>
            <a:r>
              <a:rPr lang="nl-NL" dirty="0"/>
              <a:t> - Span Context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3423C79-E852-E85F-3282-5D6D003C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7" y="6463926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3FFFB4-123C-BD48-B74A-45F84C106BA6}" type="slidenum">
              <a:rPr lang="nl-NL" smtClean="0"/>
              <a:pPr>
                <a:spcAft>
                  <a:spcPts val="600"/>
                </a:spcAft>
              </a:pPr>
              <a:t>27</a:t>
            </a:fld>
            <a:endParaRPr lang="nl-NL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3D1611E-5D8B-23D2-5CE4-4CA736163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79003"/>
            <a:ext cx="10515600" cy="769833"/>
          </a:xfrm>
        </p:spPr>
        <p:txBody>
          <a:bodyPr>
            <a:normAutofit/>
          </a:bodyPr>
          <a:lstStyle/>
          <a:p>
            <a:r>
              <a:rPr lang="en-US" sz="1600" dirty="0"/>
              <a:t>Details of a unit of work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4D0237-F9D5-D7F7-E3DA-A79F1CD4A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3919"/>
            <a:ext cx="55245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73226"/>
      </p:ext>
    </p:extLst>
  </p:cSld>
  <p:clrMapOvr>
    <a:masterClrMapping/>
  </p:clrMapOvr>
</p:sld>
</file>

<file path=ppt/slides/slide2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F3C8EF-125E-AE77-83FB-DE86C969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718" y="405466"/>
            <a:ext cx="6093222" cy="1173537"/>
          </a:xfrm>
        </p:spPr>
        <p:txBody>
          <a:bodyPr anchor="b">
            <a:normAutofit/>
          </a:bodyPr>
          <a:lstStyle/>
          <a:p>
            <a:r>
              <a:rPr lang="nl-NL" dirty="0" err="1"/>
              <a:t>OpenTelemetry</a:t>
            </a:r>
            <a:r>
              <a:rPr lang="nl-NL" dirty="0"/>
              <a:t> - Span </a:t>
            </a:r>
            <a:r>
              <a:rPr lang="nl-NL" dirty="0" err="1"/>
              <a:t>Attributes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3423C79-E852-E85F-3282-5D6D003C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7" y="6463926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3FFFB4-123C-BD48-B74A-45F84C106BA6}" type="slidenum">
              <a:rPr lang="nl-NL" smtClean="0"/>
              <a:pPr>
                <a:spcAft>
                  <a:spcPts val="600"/>
                </a:spcAft>
              </a:pPr>
              <a:t>28</a:t>
            </a:fld>
            <a:endParaRPr lang="nl-NL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3D1611E-5D8B-23D2-5CE4-4CA736163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5719" y="1579003"/>
            <a:ext cx="6093222" cy="769833"/>
          </a:xfrm>
        </p:spPr>
        <p:txBody>
          <a:bodyPr>
            <a:normAutofit/>
          </a:bodyPr>
          <a:lstStyle/>
          <a:p>
            <a:r>
              <a:rPr lang="en-US"/>
              <a:t>Attributes of a unit of work</a:t>
            </a:r>
          </a:p>
        </p:txBody>
      </p:sp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A86B5A8B-0B7F-7385-1F36-8D4C37D6A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016" y="2433918"/>
            <a:ext cx="4790628" cy="3743046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7E6EEC-6127-0860-6F86-983D16A40682}"/>
              </a:ext>
            </a:extLst>
          </p:cNvPr>
          <p:cNvSpPr txBox="1"/>
          <p:nvPr/>
        </p:nvSpPr>
        <p:spPr>
          <a:xfrm>
            <a:off x="5250426" y="6279260"/>
            <a:ext cx="5994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opentelemetry.io</a:t>
            </a:r>
            <a:r>
              <a:rPr lang="en-GB" dirty="0"/>
              <a:t>/docs/specs/</a:t>
            </a:r>
            <a:r>
              <a:rPr lang="en-GB" dirty="0" err="1"/>
              <a:t>semconv</a:t>
            </a:r>
            <a:r>
              <a:rPr lang="en-GB" dirty="0"/>
              <a:t>/general/trace/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445716721"/>
      </p:ext>
    </p:extLst>
  </p:cSld>
  <p:clrMapOvr>
    <a:masterClrMapping/>
  </p:clrMapOvr>
</p:sld>
</file>

<file path=ppt/slides/slide2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F3C8EF-125E-AE77-83FB-DE86C969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718" y="405466"/>
            <a:ext cx="6093222" cy="1173537"/>
          </a:xfrm>
        </p:spPr>
        <p:txBody>
          <a:bodyPr anchor="b">
            <a:normAutofit/>
          </a:bodyPr>
          <a:lstStyle/>
          <a:p>
            <a:r>
              <a:rPr lang="nl-NL" dirty="0" err="1"/>
              <a:t>OpenTelemetry</a:t>
            </a:r>
            <a:r>
              <a:rPr lang="nl-NL" dirty="0"/>
              <a:t> - Span Events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3423C79-E852-E85F-3282-5D6D003C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7" y="6463926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3FFFB4-123C-BD48-B74A-45F84C106BA6}" type="slidenum">
              <a:rPr lang="nl-NL" smtClean="0"/>
              <a:pPr>
                <a:spcAft>
                  <a:spcPts val="600"/>
                </a:spcAft>
              </a:pPr>
              <a:t>29</a:t>
            </a:fld>
            <a:endParaRPr lang="nl-NL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3D1611E-5D8B-23D2-5CE4-4CA736163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05719" y="1579003"/>
            <a:ext cx="6093222" cy="769833"/>
          </a:xfrm>
        </p:spPr>
        <p:txBody>
          <a:bodyPr>
            <a:normAutofit/>
          </a:bodyPr>
          <a:lstStyle/>
          <a:p>
            <a:r>
              <a:rPr lang="en-US" dirty="0"/>
              <a:t>Annotations of a unit of work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66115-4A81-C0F2-39CB-2ED2DE3C8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5718" y="1963919"/>
            <a:ext cx="53848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79525"/>
      </p:ext>
    </p:extLst>
  </p:cSld>
  <p:clrMapOvr>
    <a:masterClrMapping/>
  </p:clrMapOvr>
</p:sld>
</file>

<file path=ppt/slides/slide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77D2AA-8F74-A2CE-B68A-0D9B7171A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Observability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2825BED5-BFD5-E409-20FE-F24D712FD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3</a:t>
            </a:fld>
            <a:endParaRPr lang="nl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F68CA1AF-F17B-1861-31F1-462A098DF62F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5407130"/>
            <a:ext cx="10515600" cy="769833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%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Observability lets us understand a system from the outside</a:t>
            </a:r>
            <a:endParaRPr lang="nl-NL" dirty="0"/>
          </a:p>
        </p:txBody>
      </p:sp>
      <p:pic>
        <p:nvPicPr>
          <p:cNvPr id="1026" name="Picture 2" descr="Service Map | SigNoz">
            <a:extLst>
              <a:ext uri="{FF2B5EF4-FFF2-40B4-BE49-F238E27FC236}">
                <a16:creationId xmlns:a16="http://schemas.microsoft.com/office/drawing/2014/main" id="{A10FC143-D3DD-35E3-9BD9-E4D0E3192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509" y="1699756"/>
            <a:ext cx="6477000" cy="370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79573"/>
      </p:ext>
    </p:extLst>
  </p:cSld>
  <p:clrMapOvr>
    <a:masterClrMapping/>
  </p:clrMapOvr>
</p:sld>
</file>

<file path=ppt/slides/slide30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F3C8EF-125E-AE77-83FB-DE86C969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466"/>
            <a:ext cx="10515600" cy="1173537"/>
          </a:xfrm>
        </p:spPr>
        <p:txBody>
          <a:bodyPr anchor="b">
            <a:normAutofit/>
          </a:bodyPr>
          <a:lstStyle/>
          <a:p>
            <a:r>
              <a:rPr lang="nl-NL" dirty="0" err="1"/>
              <a:t>OpenTelemetry</a:t>
            </a:r>
            <a:r>
              <a:rPr lang="nl-NL" dirty="0"/>
              <a:t> - Span Status &amp; Kind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3423C79-E852-E85F-3282-5D6D003C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7" y="6463926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3FFFB4-123C-BD48-B74A-45F84C106BA6}" type="slidenum">
              <a:rPr lang="nl-NL" smtClean="0"/>
              <a:pPr>
                <a:spcAft>
                  <a:spcPts val="600"/>
                </a:spcAft>
              </a:pPr>
              <a:t>30</a:t>
            </a:fld>
            <a:endParaRPr lang="nl-NL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3D1611E-5D8B-23D2-5CE4-4CA736163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79003"/>
            <a:ext cx="10515600" cy="769833"/>
          </a:xfrm>
        </p:spPr>
        <p:txBody>
          <a:bodyPr>
            <a:normAutofit/>
          </a:bodyPr>
          <a:lstStyle/>
          <a:p>
            <a:r>
              <a:rPr lang="en-US" sz="1600" dirty="0"/>
              <a:t>Status and type of unit of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D6A44-3A8D-87E9-5786-24BBCC3F9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3919"/>
            <a:ext cx="7772400" cy="1911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9B86BF-1832-E146-E747-43D1DBF5C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33640"/>
            <a:ext cx="6594987" cy="221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32878"/>
      </p:ext>
    </p:extLst>
  </p:cSld>
  <p:clrMapOvr>
    <a:masterClrMapping/>
  </p:clrMapOvr>
</p:sld>
</file>

<file path=ppt/slides/slide31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F3C8EF-125E-AE77-83FB-DE86C969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115" y="405466"/>
            <a:ext cx="8491281" cy="1173537"/>
          </a:xfrm>
        </p:spPr>
        <p:txBody>
          <a:bodyPr anchor="b">
            <a:normAutofit/>
          </a:bodyPr>
          <a:lstStyle/>
          <a:p>
            <a:r>
              <a:rPr lang="nl-NL" dirty="0" err="1"/>
              <a:t>OpenTelemetry</a:t>
            </a:r>
            <a:r>
              <a:rPr lang="nl-NL" dirty="0"/>
              <a:t> – </a:t>
            </a:r>
            <a:r>
              <a:rPr lang="nl-NL" dirty="0" err="1"/>
              <a:t>Tracing</a:t>
            </a:r>
            <a:r>
              <a:rPr lang="nl-NL" dirty="0"/>
              <a:t> in Spring Framework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3423C79-E852-E85F-3282-5D6D003C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7" y="6463926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3FFFB4-123C-BD48-B74A-45F84C106BA6}" type="slidenum">
              <a:rPr lang="nl-NL" smtClean="0"/>
              <a:pPr>
                <a:spcAft>
                  <a:spcPts val="600"/>
                </a:spcAft>
              </a:pPr>
              <a:t>31</a:t>
            </a:fld>
            <a:endParaRPr lang="nl-NL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3D1611E-5D8B-23D2-5CE4-4CA736163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5117" y="1579003"/>
            <a:ext cx="6294930" cy="283207"/>
          </a:xfrm>
        </p:spPr>
        <p:txBody>
          <a:bodyPr>
            <a:normAutofit/>
          </a:bodyPr>
          <a:lstStyle/>
          <a:p>
            <a:r>
              <a:rPr lang="en-US" sz="1600" dirty="0"/>
              <a:t>Example in real life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E243B5-0CB2-7C6E-ADE4-79C61D45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91" y="2048595"/>
            <a:ext cx="7772400" cy="27608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14953D-9F44-161D-8711-16ECF1ADF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91" y="4995789"/>
            <a:ext cx="7772400" cy="96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70099"/>
      </p:ext>
    </p:extLst>
  </p:cSld>
  <p:clrMapOvr>
    <a:masterClrMapping/>
  </p:clrMapOvr>
</p:sld>
</file>

<file path=ppt/slides/slide32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F3C8EF-125E-AE77-83FB-DE86C969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466"/>
            <a:ext cx="10515600" cy="1173537"/>
          </a:xfrm>
        </p:spPr>
        <p:txBody>
          <a:bodyPr anchor="b">
            <a:normAutofit/>
          </a:bodyPr>
          <a:lstStyle/>
          <a:p>
            <a:r>
              <a:rPr lang="nl-NL" dirty="0" err="1"/>
              <a:t>OpenTelemetry</a:t>
            </a:r>
            <a:r>
              <a:rPr lang="nl-NL" dirty="0"/>
              <a:t> – </a:t>
            </a:r>
            <a:r>
              <a:rPr lang="nl-NL" dirty="0" err="1"/>
              <a:t>Tracing</a:t>
            </a:r>
            <a:r>
              <a:rPr lang="nl-NL" dirty="0"/>
              <a:t> in Spring Framework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3423C79-E852-E85F-3282-5D6D003C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7" y="6463926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3FFFB4-123C-BD48-B74A-45F84C106BA6}" type="slidenum">
              <a:rPr lang="nl-NL" smtClean="0"/>
              <a:pPr>
                <a:spcAft>
                  <a:spcPts val="600"/>
                </a:spcAft>
              </a:pPr>
              <a:t>32</a:t>
            </a:fld>
            <a:endParaRPr lang="nl-NL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3D1611E-5D8B-23D2-5CE4-4CA736163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79004"/>
            <a:ext cx="10515600" cy="327594"/>
          </a:xfrm>
        </p:spPr>
        <p:txBody>
          <a:bodyPr>
            <a:normAutofit/>
          </a:bodyPr>
          <a:lstStyle/>
          <a:p>
            <a:r>
              <a:rPr lang="en-US" sz="1600" dirty="0"/>
              <a:t>Example in real life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9BA695-982C-3FFD-97C6-0321BE15B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60" y="2149942"/>
            <a:ext cx="6489927" cy="253107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80010E-DA3D-74D0-03E1-2B5B4A755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59" y="4951403"/>
            <a:ext cx="9696827" cy="124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52348"/>
      </p:ext>
    </p:extLst>
  </p:cSld>
  <p:clrMapOvr>
    <a:masterClrMapping/>
  </p:clrMapOvr>
</p:sld>
</file>

<file path=ppt/slides/slide33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F3C8EF-125E-AE77-83FB-DE86C969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466"/>
            <a:ext cx="10515600" cy="1173537"/>
          </a:xfrm>
        </p:spPr>
        <p:txBody>
          <a:bodyPr anchor="b">
            <a:normAutofit/>
          </a:bodyPr>
          <a:lstStyle/>
          <a:p>
            <a:r>
              <a:rPr lang="nl-NL" dirty="0" err="1"/>
              <a:t>OpenTelemetry</a:t>
            </a:r>
            <a:r>
              <a:rPr lang="nl-NL" dirty="0"/>
              <a:t> – </a:t>
            </a:r>
            <a:r>
              <a:rPr lang="nl-NL" dirty="0" err="1"/>
              <a:t>Tracing</a:t>
            </a:r>
            <a:r>
              <a:rPr lang="nl-NL" dirty="0"/>
              <a:t> in Spring Framework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3423C79-E852-E85F-3282-5D6D003C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7" y="6463926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3FFFB4-123C-BD48-B74A-45F84C106BA6}" type="slidenum">
              <a:rPr lang="nl-NL" smtClean="0"/>
              <a:pPr>
                <a:spcAft>
                  <a:spcPts val="600"/>
                </a:spcAft>
              </a:pPr>
              <a:t>33</a:t>
            </a:fld>
            <a:endParaRPr lang="nl-NL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3D1611E-5D8B-23D2-5CE4-4CA736163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79003"/>
            <a:ext cx="10515600" cy="308791"/>
          </a:xfrm>
        </p:spPr>
        <p:txBody>
          <a:bodyPr>
            <a:normAutofit/>
          </a:bodyPr>
          <a:lstStyle/>
          <a:p>
            <a:r>
              <a:rPr lang="en-US" sz="1600" dirty="0"/>
              <a:t>Example in real life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12630B-A1B2-3B20-660E-D71360546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94667"/>
            <a:ext cx="10798278" cy="359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650356"/>
      </p:ext>
    </p:extLst>
  </p:cSld>
  <p:clrMapOvr>
    <a:masterClrMapping/>
  </p:clrMapOvr>
</p:sld>
</file>

<file path=ppt/slides/slide3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F3C8EF-125E-AE77-83FB-DE86C969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466"/>
            <a:ext cx="10515600" cy="1173537"/>
          </a:xfrm>
        </p:spPr>
        <p:txBody>
          <a:bodyPr anchor="b">
            <a:normAutofit/>
          </a:bodyPr>
          <a:lstStyle/>
          <a:p>
            <a:r>
              <a:rPr lang="nl-NL" dirty="0" err="1"/>
              <a:t>OpenTelemetry</a:t>
            </a:r>
            <a:r>
              <a:rPr lang="nl-NL" dirty="0"/>
              <a:t> – </a:t>
            </a:r>
            <a:r>
              <a:rPr lang="nl-NL" dirty="0" err="1"/>
              <a:t>Tracing</a:t>
            </a:r>
            <a:r>
              <a:rPr lang="nl-NL" dirty="0"/>
              <a:t> in </a:t>
            </a:r>
            <a:r>
              <a:rPr lang="nl-NL" dirty="0" err="1"/>
              <a:t>Quarkus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3423C79-E852-E85F-3282-5D6D003C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7" y="6463926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3FFFB4-123C-BD48-B74A-45F84C106BA6}" type="slidenum">
              <a:rPr lang="nl-NL" smtClean="0"/>
              <a:pPr>
                <a:spcAft>
                  <a:spcPts val="600"/>
                </a:spcAft>
              </a:pPr>
              <a:t>34</a:t>
            </a:fld>
            <a:endParaRPr lang="nl-NL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3D1611E-5D8B-23D2-5CE4-4CA736163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79003"/>
            <a:ext cx="10515600" cy="769833"/>
          </a:xfrm>
        </p:spPr>
        <p:txBody>
          <a:bodyPr>
            <a:normAutofit/>
          </a:bodyPr>
          <a:lstStyle/>
          <a:p>
            <a:r>
              <a:rPr lang="en-US" sz="1600" dirty="0"/>
              <a:t>Example in real life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0F2E51-81D9-B661-2B3D-00376CE48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39" y="2018782"/>
            <a:ext cx="10241904" cy="1933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A36E98-39D3-29F0-39AF-26504BC8E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439" y="4320671"/>
            <a:ext cx="75946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64589"/>
      </p:ext>
    </p:extLst>
  </p:cSld>
  <p:clrMapOvr>
    <a:masterClrMapping/>
  </p:clrMapOvr>
</p:sld>
</file>

<file path=ppt/slides/slide3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F3C8EF-125E-AE77-83FB-DE86C969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466"/>
            <a:ext cx="10515600" cy="1173537"/>
          </a:xfrm>
        </p:spPr>
        <p:txBody>
          <a:bodyPr anchor="b">
            <a:normAutofit/>
          </a:bodyPr>
          <a:lstStyle/>
          <a:p>
            <a:r>
              <a:rPr lang="nl-NL" dirty="0" err="1"/>
              <a:t>OpenTelemetry</a:t>
            </a:r>
            <a:r>
              <a:rPr lang="nl-NL" dirty="0"/>
              <a:t> – Span Events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3423C79-E852-E85F-3282-5D6D003C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7" y="6463926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3FFFB4-123C-BD48-B74A-45F84C106BA6}" type="slidenum">
              <a:rPr lang="nl-NL" smtClean="0"/>
              <a:pPr>
                <a:spcAft>
                  <a:spcPts val="600"/>
                </a:spcAft>
              </a:pPr>
              <a:t>35</a:t>
            </a:fld>
            <a:endParaRPr lang="nl-NL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3D1611E-5D8B-23D2-5CE4-4CA736163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79003"/>
            <a:ext cx="10515600" cy="769833"/>
          </a:xfrm>
        </p:spPr>
        <p:txBody>
          <a:bodyPr>
            <a:normAutofit/>
          </a:bodyPr>
          <a:lstStyle/>
          <a:p>
            <a:r>
              <a:rPr lang="en-US" sz="1600" dirty="0"/>
              <a:t>Example in real life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FD07B4-6B80-E538-0ECB-1FD92E27D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38" y="1963919"/>
            <a:ext cx="10400709" cy="22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96976"/>
      </p:ext>
    </p:extLst>
  </p:cSld>
  <p:clrMapOvr>
    <a:masterClrMapping/>
  </p:clrMapOvr>
</p:sld>
</file>

<file path=ppt/slides/slide3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F3C8EF-125E-AE77-83FB-DE86C969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466"/>
            <a:ext cx="10515600" cy="1173537"/>
          </a:xfrm>
        </p:spPr>
        <p:txBody>
          <a:bodyPr anchor="b">
            <a:normAutofit/>
          </a:bodyPr>
          <a:lstStyle/>
          <a:p>
            <a:r>
              <a:rPr lang="nl-NL" dirty="0" err="1"/>
              <a:t>OpenTelemetry</a:t>
            </a:r>
            <a:r>
              <a:rPr lang="nl-NL" dirty="0"/>
              <a:t> - </a:t>
            </a:r>
            <a:r>
              <a:rPr lang="nl-NL" dirty="0" err="1"/>
              <a:t>Baggage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3423C79-E852-E85F-3282-5D6D003C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7" y="6463926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3FFFB4-123C-BD48-B74A-45F84C106BA6}" type="slidenum">
              <a:rPr lang="nl-NL" smtClean="0"/>
              <a:pPr>
                <a:spcAft>
                  <a:spcPts val="600"/>
                </a:spcAft>
              </a:pPr>
              <a:t>36</a:t>
            </a:fld>
            <a:endParaRPr lang="nl-NL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3D1611E-5D8B-23D2-5CE4-4CA736163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79003"/>
            <a:ext cx="10515600" cy="384916"/>
          </a:xfrm>
        </p:spPr>
        <p:txBody>
          <a:bodyPr>
            <a:normAutofit/>
          </a:bodyPr>
          <a:lstStyle/>
          <a:p>
            <a:r>
              <a:rPr lang="en-US" sz="1600" dirty="0"/>
              <a:t>Contextual information across spans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E403F9-01BF-C727-FD4D-E67D1084E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75214"/>
            <a:ext cx="7772400" cy="375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97701"/>
      </p:ext>
    </p:extLst>
  </p:cSld>
  <p:clrMapOvr>
    <a:masterClrMapping/>
  </p:clrMapOvr>
</p:sld>
</file>

<file path=ppt/slides/slide3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F3C8EF-125E-AE77-83FB-DE86C969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466"/>
            <a:ext cx="10515600" cy="1173537"/>
          </a:xfrm>
        </p:spPr>
        <p:txBody>
          <a:bodyPr anchor="b">
            <a:normAutofit/>
          </a:bodyPr>
          <a:lstStyle/>
          <a:p>
            <a:r>
              <a:rPr lang="nl-NL" dirty="0" err="1"/>
              <a:t>OpenTelemetry</a:t>
            </a:r>
            <a:r>
              <a:rPr lang="nl-NL" dirty="0"/>
              <a:t> – </a:t>
            </a:r>
            <a:r>
              <a:rPr lang="nl-NL" dirty="0" err="1"/>
              <a:t>Baggage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3423C79-E852-E85F-3282-5D6D003C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7" y="6463926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3FFFB4-123C-BD48-B74A-45F84C106BA6}" type="slidenum">
              <a:rPr lang="nl-NL" smtClean="0"/>
              <a:pPr>
                <a:spcAft>
                  <a:spcPts val="600"/>
                </a:spcAft>
              </a:pPr>
              <a:t>37</a:t>
            </a:fld>
            <a:endParaRPr lang="nl-NL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3D1611E-5D8B-23D2-5CE4-4CA736163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79003"/>
            <a:ext cx="10515600" cy="769833"/>
          </a:xfrm>
        </p:spPr>
        <p:txBody>
          <a:bodyPr>
            <a:normAutofit/>
          </a:bodyPr>
          <a:lstStyle/>
          <a:p>
            <a:r>
              <a:rPr lang="en-US" sz="1600" dirty="0"/>
              <a:t>Example in real life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DCF99-871B-6651-4F3D-C5D9CD805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89580"/>
            <a:ext cx="10880974" cy="715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7AB81A-3484-477A-155B-A9BD838C0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429000"/>
            <a:ext cx="7772400" cy="68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3993"/>
      </p:ext>
    </p:extLst>
  </p:cSld>
  <p:clrMapOvr>
    <a:masterClrMapping/>
  </p:clrMapOvr>
</p:sld>
</file>

<file path=ppt/slides/slide3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F3C8EF-125E-AE77-83FB-DE86C969E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5466"/>
            <a:ext cx="10515600" cy="1173537"/>
          </a:xfrm>
        </p:spPr>
        <p:txBody>
          <a:bodyPr anchor="b">
            <a:normAutofit/>
          </a:bodyPr>
          <a:lstStyle/>
          <a:p>
            <a:r>
              <a:rPr lang="nl-NL" dirty="0" err="1"/>
              <a:t>OpenTelemetry</a:t>
            </a:r>
            <a:r>
              <a:rPr lang="nl-NL" dirty="0"/>
              <a:t> – Distributed </a:t>
            </a:r>
            <a:r>
              <a:rPr lang="nl-NL" dirty="0" err="1"/>
              <a:t>Tracing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A3423C79-E852-E85F-3282-5D6D003CB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397" y="6463926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E3FFFB4-123C-BD48-B74A-45F84C106BA6}" type="slidenum">
              <a:rPr lang="nl-NL" smtClean="0"/>
              <a:pPr>
                <a:spcAft>
                  <a:spcPts val="600"/>
                </a:spcAft>
              </a:pPr>
              <a:t>38</a:t>
            </a:fld>
            <a:endParaRPr lang="nl-NL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3D1611E-5D8B-23D2-5CE4-4CA736163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79003"/>
            <a:ext cx="10515600" cy="384916"/>
          </a:xfrm>
        </p:spPr>
        <p:txBody>
          <a:bodyPr>
            <a:normAutofit/>
          </a:bodyPr>
          <a:lstStyle/>
          <a:p>
            <a:r>
              <a:rPr lang="en-US" sz="1600" dirty="0"/>
              <a:t>Context across spans</a:t>
            </a:r>
          </a:p>
        </p:txBody>
      </p:sp>
      <p:pic>
        <p:nvPicPr>
          <p:cNvPr id="1026" name="Picture 2" descr="Netflix Microservices call tree/hierarchy">
            <a:extLst>
              <a:ext uri="{FF2B5EF4-FFF2-40B4-BE49-F238E27FC236}">
                <a16:creationId xmlns:a16="http://schemas.microsoft.com/office/drawing/2014/main" id="{0002FA34-57EF-6A27-C1F9-EE67AAAAC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771461"/>
            <a:ext cx="5577348" cy="341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176931-D180-3F8B-CFF7-CD0BC2AFC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81832"/>
            <a:ext cx="73152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09115"/>
      </p:ext>
    </p:extLst>
  </p:cSld>
  <p:clrMapOvr>
    <a:masterClrMapping/>
  </p:clrMapOvr>
</p:sld>
</file>

<file path=ppt/slides/slide39.xml><?xml version="1.0" encoding="utf-8"?>
<p:sld xmlns:a="http://purl.oclc.org/ooxml/drawingml/main" xmlns:r="http://purl.oclc.org/ooxml/officeDocument/relationships" xmlns:p="http://purl.oclc.org/ooxml/presentationml/main" showMasterSp="0">
  <p:cSld>
    <p:bg>
      <p:bgPr>
        <a:blipFill dpi="0" rotWithShape="1">
          <a:blip r:embed="rId3">
            <a:lum/>
          </a:blip>
          <a:srcRect/>
          <a:stretch>
            <a:fillRect l="-7%" r="-7%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9D0210B5-26ED-7045-2271-8962FCAB7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758" y="1909470"/>
            <a:ext cx="1744579" cy="174457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B5BCF4-3B45-5F18-E1A0-E7C76EA2E213}"/>
              </a:ext>
            </a:extLst>
          </p:cNvPr>
          <p:cNvSpPr/>
          <p:nvPr/>
        </p:nvSpPr>
        <p:spPr>
          <a:xfrm>
            <a:off x="164007" y="6171834"/>
            <a:ext cx="5138820" cy="597294"/>
          </a:xfrm>
          <a:prstGeom prst="rect">
            <a:avLst/>
          </a:prstGeom>
          <a:noFill/>
        </p:spPr>
        <p:txBody>
          <a:bodyPr wrap="square" lIns="91440" tIns="45720" rIns="91440" bIns="45720">
            <a:normAutofit fontScale="62.5%" lnSpcReduction="20%"/>
          </a:bodyPr>
          <a:lstStyle/>
          <a:p>
            <a:pPr algn="ctr"/>
            <a:r>
              <a:rPr lang="nl-NL" sz="5400" b="1" cap="none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%"/>
                    </a:srgbClr>
                  </a:innerShdw>
                </a:effectLst>
              </a:rPr>
              <a:t>Gerry Noij &amp; Joris Giesen</a:t>
            </a:r>
            <a:endParaRPr lang="en-NL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%"/>
                  </a:srgbClr>
                </a:inn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DA4BAA-9901-E58A-0C18-D46454C7ABB8}"/>
              </a:ext>
            </a:extLst>
          </p:cNvPr>
          <p:cNvSpPr/>
          <p:nvPr/>
        </p:nvSpPr>
        <p:spPr>
          <a:xfrm>
            <a:off x="4126824" y="3654049"/>
            <a:ext cx="31668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l-NL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%"/>
                    </a:srgbClr>
                  </a:outerShdw>
                </a:effectLst>
              </a:rPr>
              <a:t>Thank</a:t>
            </a:r>
            <a:r>
              <a:rPr lang="nl-NL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%"/>
                    </a:srgbClr>
                  </a:outerShdw>
                </a:effectLst>
              </a:rPr>
              <a:t> </a:t>
            </a:r>
            <a:r>
              <a:rPr lang="nl-NL" sz="54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%"/>
                    </a:srgbClr>
                  </a:outerShdw>
                </a:effectLst>
              </a:rPr>
              <a:t>you</a:t>
            </a:r>
            <a:endParaRPr lang="en-NL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%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ED54B7-D20E-C82E-EF31-3B4EEF3CF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2397" y="6091775"/>
            <a:ext cx="1744580" cy="54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52544"/>
      </p:ext>
    </p:extLst>
  </p:cSld>
  <p:clrMapOvr>
    <a:masterClrMapping/>
  </p:clrMapOvr>
</p:sld>
</file>

<file path=ppt/slides/slide4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6C65F-BAAE-A5AD-FC13-AF56CDE4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observability important now?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3BFAD877-7965-D640-E5D6-AC2DC62D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4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172227E-C0C2-2328-B791-88128A25B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031" y="1579003"/>
            <a:ext cx="8731571" cy="454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47257"/>
      </p:ext>
    </p:extLst>
  </p:cSld>
  <p:clrMapOvr>
    <a:masterClrMapping/>
  </p:clrMapOvr>
</p:sld>
</file>

<file path=ppt/slides/slide5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6DC33B-65C3-4D5B-A15E-3DACE43A4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Observability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microservices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81BC091-4624-84E9-DFEA-C422F874C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5</a:t>
            </a:fld>
            <a:endParaRPr lang="nl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A50BE15D-02C8-AC04-0D09-34445553CD9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918156" y="2037347"/>
            <a:ext cx="5121441" cy="4139617"/>
          </a:xfrm>
        </p:spPr>
        <p:txBody>
          <a:bodyPr/>
          <a:lstStyle/>
          <a:p>
            <a:r>
              <a:rPr lang="nl-NL" dirty="0"/>
              <a:t># microservices </a:t>
            </a:r>
            <a:r>
              <a:rPr lang="nl-NL" dirty="0" err="1"/>
              <a:t>increasing</a:t>
            </a:r>
            <a:endParaRPr lang="nl-NL" dirty="0"/>
          </a:p>
          <a:p>
            <a:r>
              <a:rPr lang="nl-NL" dirty="0" err="1"/>
              <a:t>horizontally</a:t>
            </a:r>
            <a:r>
              <a:rPr lang="nl-NL" dirty="0"/>
              <a:t> </a:t>
            </a:r>
            <a:r>
              <a:rPr lang="nl-NL" dirty="0" err="1"/>
              <a:t>scalable</a:t>
            </a:r>
            <a:endParaRPr lang="nl-NL" dirty="0"/>
          </a:p>
          <a:p>
            <a:r>
              <a:rPr lang="en-US" dirty="0"/>
              <a:t>upstream or downstream service down</a:t>
            </a:r>
            <a:endParaRPr lang="nl-NL" dirty="0"/>
          </a:p>
          <a:p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has issues</a:t>
            </a:r>
          </a:p>
          <a:p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deployment</a:t>
            </a:r>
            <a:r>
              <a:rPr lang="nl-NL" dirty="0"/>
              <a:t> </a:t>
            </a:r>
            <a:r>
              <a:rPr lang="nl-NL" dirty="0" err="1"/>
              <a:t>version</a:t>
            </a:r>
            <a:endParaRPr lang="nl-NL" dirty="0"/>
          </a:p>
          <a:p>
            <a:endParaRPr lang="nl-NL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782C96B9-3852-D137-08F7-03CBAB1E5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5861"/>
            <a:ext cx="5986593" cy="334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492665"/>
      </p:ext>
    </p:extLst>
  </p:cSld>
  <p:clrMapOvr>
    <a:masterClrMapping/>
  </p:clrMapOvr>
</p:sld>
</file>

<file path=ppt/slides/slide6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CA1C9B-8D1C-5F4B-5EC6-ED3AE5F16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3 </a:t>
            </a:r>
            <a:r>
              <a:rPr lang="nl-NL" dirty="0" err="1"/>
              <a:t>Pillars</a:t>
            </a:r>
            <a:r>
              <a:rPr lang="nl-NL" dirty="0"/>
              <a:t> of </a:t>
            </a:r>
            <a:r>
              <a:rPr lang="nl-NL" dirty="0" err="1"/>
              <a:t>Observability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5F94E431-53BF-8E5D-4E03-1776A745D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6</a:t>
            </a:fld>
            <a:endParaRPr lang="nl-NL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7599AC5D-CC8C-A130-37AB-DBBAF3B43813}"/>
              </a:ext>
            </a:extLst>
          </p:cNvPr>
          <p:cNvSpPr/>
          <p:nvPr/>
        </p:nvSpPr>
        <p:spPr>
          <a:xfrm>
            <a:off x="2081366" y="2283835"/>
            <a:ext cx="2005263" cy="91440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err="1">
                <a:solidFill>
                  <a:schemeClr val="tx1"/>
                </a:solidFill>
              </a:rPr>
              <a:t>Traces</a:t>
            </a:r>
            <a:endParaRPr lang="nl-NL" sz="2400" dirty="0">
              <a:solidFill>
                <a:schemeClr val="tx1"/>
              </a:solidFill>
            </a:endParaRP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5DA76B99-281A-14F7-64D0-4FFDE6D332D1}"/>
              </a:ext>
            </a:extLst>
          </p:cNvPr>
          <p:cNvSpPr/>
          <p:nvPr/>
        </p:nvSpPr>
        <p:spPr>
          <a:xfrm>
            <a:off x="4976966" y="2283835"/>
            <a:ext cx="2005263" cy="91440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 err="1">
                <a:solidFill>
                  <a:schemeClr val="tx1"/>
                </a:solidFill>
              </a:rPr>
              <a:t>Metrics</a:t>
            </a:r>
            <a:endParaRPr lang="nl-NL" sz="2400" dirty="0">
              <a:solidFill>
                <a:schemeClr val="tx1"/>
              </a:solidFill>
            </a:endParaRPr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8A45DB11-5CBD-654B-EC8D-34CFD570202A}"/>
              </a:ext>
            </a:extLst>
          </p:cNvPr>
          <p:cNvSpPr/>
          <p:nvPr/>
        </p:nvSpPr>
        <p:spPr>
          <a:xfrm>
            <a:off x="7872566" y="2275814"/>
            <a:ext cx="2005263" cy="914400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15%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400" dirty="0">
                <a:solidFill>
                  <a:schemeClr val="tx1"/>
                </a:solidFill>
              </a:rPr>
              <a:t>Logs</a:t>
            </a:r>
          </a:p>
        </p:txBody>
      </p:sp>
      <p:sp>
        <p:nvSpPr>
          <p:cNvPr id="14" name="Rechteraccolade 13">
            <a:extLst>
              <a:ext uri="{FF2B5EF4-FFF2-40B4-BE49-F238E27FC236}">
                <a16:creationId xmlns:a16="http://schemas.microsoft.com/office/drawing/2014/main" id="{D7892576-09CE-CF9E-C71B-07224DF8427C}"/>
              </a:ext>
            </a:extLst>
          </p:cNvPr>
          <p:cNvSpPr/>
          <p:nvPr/>
        </p:nvSpPr>
        <p:spPr>
          <a:xfrm rot="5400000">
            <a:off x="5587808" y="670364"/>
            <a:ext cx="783578" cy="801551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691489A8-0238-A57F-0522-8260B81ED717}"/>
              </a:ext>
            </a:extLst>
          </p:cNvPr>
          <p:cNvSpPr txBox="1"/>
          <p:nvPr/>
        </p:nvSpPr>
        <p:spPr>
          <a:xfrm>
            <a:off x="5030345" y="5181447"/>
            <a:ext cx="1852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200" dirty="0"/>
              <a:t>Context</a:t>
            </a: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E046009E-7BBC-21DA-AF66-8DDD59B18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704" y="3556315"/>
            <a:ext cx="1557614" cy="507673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0C3C26B6-6505-50FF-72D8-E6CD858A5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470" y="3190214"/>
            <a:ext cx="1413999" cy="1060499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9B06D6DF-42D6-99D8-B3B9-D3A222C3CC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0252" y="3085715"/>
            <a:ext cx="1284862" cy="135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928432"/>
      </p:ext>
    </p:extLst>
  </p:cSld>
  <p:clrMapOvr>
    <a:masterClrMapping/>
  </p:clrMapOvr>
</p:sld>
</file>

<file path=ppt/slides/slide7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08C15-2AAA-5544-3A01-7B915374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system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observability</a:t>
            </a:r>
            <a:r>
              <a:rPr lang="nl-NL" dirty="0"/>
              <a:t>? 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7A94F06C-FA80-035C-EA89-BC48A022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7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CFEB455-E221-9808-F92D-A2F1AD1CE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008BDF7C-30FC-09D3-C72A-0D5F88365F9D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 standard</a:t>
            </a:r>
          </a:p>
          <a:p>
            <a:r>
              <a:rPr lang="nl-NL" dirty="0" err="1"/>
              <a:t>Vendor</a:t>
            </a:r>
            <a:r>
              <a:rPr lang="nl-NL" dirty="0"/>
              <a:t> </a:t>
            </a:r>
            <a:r>
              <a:rPr lang="nl-NL" dirty="0" err="1"/>
              <a:t>agnostic</a:t>
            </a:r>
            <a:endParaRPr lang="nl-NL" dirty="0"/>
          </a:p>
          <a:p>
            <a:r>
              <a:rPr lang="nl-NL" dirty="0" err="1"/>
              <a:t>Easier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learn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519873"/>
      </p:ext>
    </p:extLst>
  </p:cSld>
  <p:clrMapOvr>
    <a:masterClrMapping/>
  </p:clrMapOvr>
</p:sld>
</file>

<file path=ppt/slides/slide8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6EE411-C287-5D83-1025-C529064C0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OpenTelemetry</a:t>
            </a:r>
            <a:endParaRPr lang="nl-NL" dirty="0"/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96B96CD-BD76-69F9-8A84-7770DC6C4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8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E74A877-27BA-7554-C73D-559E91B94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ijdelijke aanduiding voor inhoud 4">
            <a:extLst>
              <a:ext uri="{FF2B5EF4-FFF2-40B4-BE49-F238E27FC236}">
                <a16:creationId xmlns:a16="http://schemas.microsoft.com/office/drawing/2014/main" id="{3D835858-22C4-F0FD-FB86-418E57D64115}"/>
              </a:ext>
            </a:extLst>
          </p:cNvPr>
          <p:cNvSpPr txBox="1">
            <a:spLocks/>
          </p:cNvSpPr>
          <p:nvPr/>
        </p:nvSpPr>
        <p:spPr>
          <a:xfrm>
            <a:off x="838201" y="2534858"/>
            <a:ext cx="10515599" cy="3743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%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Zilla Slab" pitchFamily="2" charset="77"/>
                <a:ea typeface="Zilla Slab" pitchFamily="2" charset="77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Zilla Slab" pitchFamily="2" charset="77"/>
                <a:ea typeface="Zilla Slab" pitchFamily="2" charset="77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Zilla Slab" pitchFamily="2" charset="77"/>
                <a:ea typeface="Zilla Slab" pitchFamily="2" charset="77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Zilla Slab" pitchFamily="2" charset="77"/>
                <a:ea typeface="Zilla Slab" pitchFamily="2" charset="77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Zilla Slab" pitchFamily="2" charset="77"/>
                <a:ea typeface="Zilla Slab" pitchFamily="2" charset="77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%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/>
              <a:t>Observability</a:t>
            </a:r>
            <a:r>
              <a:rPr lang="nl-NL" dirty="0"/>
              <a:t> </a:t>
            </a:r>
            <a:r>
              <a:rPr lang="nl-NL" dirty="0" err="1"/>
              <a:t>framework</a:t>
            </a:r>
            <a:endParaRPr lang="nl-NL" dirty="0"/>
          </a:p>
          <a:p>
            <a:r>
              <a:rPr lang="nl-NL" dirty="0"/>
              <a:t>Part of </a:t>
            </a:r>
            <a:r>
              <a:rPr lang="nl-NL" dirty="0" err="1"/>
              <a:t>the</a:t>
            </a:r>
            <a:r>
              <a:rPr lang="nl-NL" dirty="0"/>
              <a:t> Cloud Native Computing Foundation (CNCF)</a:t>
            </a:r>
          </a:p>
          <a:p>
            <a:endParaRPr lang="nl-NL" dirty="0"/>
          </a:p>
          <a:p>
            <a:r>
              <a:rPr lang="nl-NL" dirty="0"/>
              <a:t>Set of tools, </a:t>
            </a:r>
            <a:r>
              <a:rPr lang="nl-NL" dirty="0" err="1"/>
              <a:t>SDKs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APIs</a:t>
            </a:r>
            <a:endParaRPr lang="nl-NL" dirty="0"/>
          </a:p>
          <a:p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semantic</a:t>
            </a:r>
            <a:r>
              <a:rPr lang="nl-NL" dirty="0"/>
              <a:t> </a:t>
            </a:r>
            <a:r>
              <a:rPr lang="nl-NL" dirty="0" err="1"/>
              <a:t>conventions</a:t>
            </a:r>
            <a:endParaRPr lang="nl-NL" dirty="0"/>
          </a:p>
          <a:p>
            <a:r>
              <a:rPr lang="nl-NL" dirty="0" err="1"/>
              <a:t>Generate</a:t>
            </a:r>
            <a:r>
              <a:rPr lang="nl-NL" dirty="0"/>
              <a:t> </a:t>
            </a:r>
            <a:r>
              <a:rPr lang="nl-NL" dirty="0" err="1"/>
              <a:t>telemetry</a:t>
            </a:r>
            <a:r>
              <a:rPr lang="nl-NL" dirty="0"/>
              <a:t> data (</a:t>
            </a:r>
            <a:r>
              <a:rPr lang="nl-NL" dirty="0" err="1"/>
              <a:t>traces</a:t>
            </a:r>
            <a:r>
              <a:rPr lang="nl-NL" dirty="0"/>
              <a:t>,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logs)</a:t>
            </a:r>
          </a:p>
          <a:p>
            <a:r>
              <a:rPr lang="nl-NL" dirty="0"/>
              <a:t>Part of </a:t>
            </a:r>
            <a:r>
              <a:rPr lang="nl-NL" dirty="0" err="1"/>
              <a:t>the</a:t>
            </a:r>
            <a:r>
              <a:rPr lang="nl-NL" dirty="0"/>
              <a:t> MicroProfile </a:t>
            </a:r>
            <a:r>
              <a:rPr lang="nl-NL" dirty="0" err="1"/>
              <a:t>Specification</a:t>
            </a:r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6387939"/>
      </p:ext>
    </p:extLst>
  </p:cSld>
  <p:clrMapOvr>
    <a:masterClrMapping/>
  </p:clrMapOvr>
</p:sld>
</file>

<file path=ppt/slides/slide9.xml><?xml version="1.0" encoding="utf-8"?>
<p:sld xmlns:a="http://purl.oclc.org/ooxml/drawingml/main" xmlns:r="http://purl.oclc.org/ooxml/officeDocument/relationships" xmlns:p="http://purl.oclc.org/ooxml/presentationml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D155B7-E05E-AC7C-0E50-B189649E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OpenTelemetry</a:t>
            </a:r>
            <a:r>
              <a:rPr lang="nl-NL" dirty="0"/>
              <a:t>  - </a:t>
            </a:r>
            <a:r>
              <a:rPr lang="nl-NL" dirty="0" err="1"/>
              <a:t>key</a:t>
            </a:r>
            <a:r>
              <a:rPr lang="nl-NL" dirty="0"/>
              <a:t> features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BD4DBAB-A452-06CA-4F7E-557BC12D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3FFFB4-123C-BD48-B74A-45F84C106BA6}" type="slidenum">
              <a:rPr lang="nl-NL" smtClean="0"/>
              <a:t>9</a:t>
            </a:fld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B7E00C9-7920-3211-3D4B-898758506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7DF23E7B-4C4C-F3CD-FFFB-D54C7F8B23DC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nl-NL" dirty="0" err="1"/>
              <a:t>Traces</a:t>
            </a:r>
            <a:r>
              <a:rPr lang="nl-NL" dirty="0"/>
              <a:t>,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logs</a:t>
            </a:r>
          </a:p>
          <a:p>
            <a:r>
              <a:rPr lang="nl-NL" dirty="0"/>
              <a:t>Drop in </a:t>
            </a:r>
            <a:r>
              <a:rPr lang="nl-NL" dirty="0" err="1"/>
              <a:t>instrumentation</a:t>
            </a:r>
            <a:endParaRPr lang="nl-NL" dirty="0"/>
          </a:p>
          <a:p>
            <a:pPr lvl="1"/>
            <a:r>
              <a:rPr lang="nl-NL" dirty="0"/>
              <a:t>Language</a:t>
            </a:r>
          </a:p>
          <a:p>
            <a:pPr lvl="1"/>
            <a:r>
              <a:rPr lang="nl-NL" dirty="0"/>
              <a:t>Libraries</a:t>
            </a:r>
          </a:p>
          <a:p>
            <a:r>
              <a:rPr lang="nl-NL" dirty="0"/>
              <a:t>Open Source, </a:t>
            </a:r>
            <a:r>
              <a:rPr lang="nl-NL" dirty="0" err="1"/>
              <a:t>vendor</a:t>
            </a:r>
            <a:r>
              <a:rPr lang="nl-NL" dirty="0"/>
              <a:t> </a:t>
            </a:r>
            <a:r>
              <a:rPr lang="nl-NL" dirty="0" err="1"/>
              <a:t>agnostic</a:t>
            </a:r>
            <a:endParaRPr lang="nl-NL" dirty="0"/>
          </a:p>
          <a:p>
            <a:r>
              <a:rPr lang="nl-NL" dirty="0" err="1"/>
              <a:t>Instruments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original</a:t>
            </a:r>
            <a:r>
              <a:rPr lang="nl-NL" dirty="0"/>
              <a:t> code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90510355"/>
      </p:ext>
    </p:extLst>
  </p:cSld>
  <p:clrMapOvr>
    <a:masterClrMapping/>
  </p:clrMapOvr>
</p:sld>
</file>

<file path=ppt/theme/theme1.xml><?xml version="1.0" encoding="utf-8"?>
<a:theme xmlns:a="http://purl.oclc.org/ooxml/drawingml/main" name="Craftesme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_v0003b" id="{A050F80C-D292-7744-A88B-927772928F55}" vid="{06FF5F09-0F11-3541-87C1-C5B6C512786E}"/>
    </a:ext>
  </a:extLst>
</a:theme>
</file>

<file path=ppt/theme/theme2.xml><?xml version="1.0" encoding="utf-8"?>
<a:theme xmlns:a="http://purl.oclc.org/ooxml/drawingml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%">
              <a:schemeClr val="phClr">
                <a:lumMod val="110%"/>
                <a:satMod val="105%"/>
                <a:tint val="67%"/>
              </a:schemeClr>
            </a:gs>
            <a:gs pos="50%">
              <a:schemeClr val="phClr">
                <a:lumMod val="105%"/>
                <a:satMod val="103%"/>
                <a:tint val="73%"/>
              </a:schemeClr>
            </a:gs>
            <a:gs pos="100%">
              <a:schemeClr val="phClr">
                <a:lumMod val="105%"/>
                <a:satMod val="109%"/>
                <a:tint val="81%"/>
              </a:schemeClr>
            </a:gs>
          </a:gsLst>
          <a:lin ang="5400000" scaled="0"/>
        </a:gradFill>
        <a:gradFill rotWithShape="1">
          <a:gsLst>
            <a:gs pos="0%">
              <a:schemeClr val="phClr">
                <a:satMod val="103%"/>
                <a:lumMod val="102%"/>
                <a:tint val="94%"/>
              </a:schemeClr>
            </a:gs>
            <a:gs pos="50%">
              <a:schemeClr val="phClr">
                <a:satMod val="110%"/>
                <a:lumMod val="100%"/>
                <a:shade val="100%"/>
              </a:schemeClr>
            </a:gs>
            <a:gs pos="100%">
              <a:schemeClr val="phClr">
                <a:lumMod val="99%"/>
                <a:satMod val="120%"/>
                <a:shade val="78%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%"/>
        </a:ln>
        <a:ln w="12700" cap="flat" cmpd="sng" algn="ctr">
          <a:solidFill>
            <a:schemeClr val="phClr"/>
          </a:solidFill>
          <a:prstDash val="solid"/>
          <a:miter lim="800%"/>
        </a:ln>
        <a:ln w="19050" cap="flat" cmpd="sng" algn="ctr">
          <a:solidFill>
            <a:schemeClr val="phClr"/>
          </a:solidFill>
          <a:prstDash val="solid"/>
          <a:miter lim="800%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%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%"/>
            <a:satMod val="170%"/>
          </a:schemeClr>
        </a:solidFill>
        <a:gradFill rotWithShape="1">
          <a:gsLst>
            <a:gs pos="0%">
              <a:schemeClr val="phClr">
                <a:tint val="93%"/>
                <a:satMod val="150%"/>
                <a:shade val="98%"/>
                <a:lumMod val="102%"/>
              </a:schemeClr>
            </a:gs>
            <a:gs pos="50%">
              <a:schemeClr val="phClr">
                <a:tint val="98%"/>
                <a:satMod val="130%"/>
                <a:shade val="90%"/>
                <a:lumMod val="103%"/>
              </a:schemeClr>
            </a:gs>
            <a:gs pos="100%">
              <a:schemeClr val="phClr">
                <a:shade val="63%"/>
                <a:satMod val="120%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purl.oclc.org/ooxml/officeDocument/extendedProperties" xmlns:vt="http://purl.oclc.org/ooxml/officeDocument/docPropsVTypes">
  <Template/>
  <TotalTime>4247</TotalTime>
  <Words>3106</Words>
  <Application>Microsoft Office PowerPoint</Application>
  <PresentationFormat>Breedbeeld</PresentationFormat>
  <Paragraphs>551</Paragraphs>
  <Slides>39</Slides>
  <Notes>39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12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39</vt:i4>
      </vt:variant>
    </vt:vector>
  </HeadingPairs>
  <TitlesOfParts>
    <vt:vector size="52" baseType="lpstr">
      <vt:lpstr>-apple-system</vt:lpstr>
      <vt:lpstr>Arial</vt:lpstr>
      <vt:lpstr>Calibri</vt:lpstr>
      <vt:lpstr>Consolas</vt:lpstr>
      <vt:lpstr>Courier New</vt:lpstr>
      <vt:lpstr>Fira Code</vt:lpstr>
      <vt:lpstr>JetBrains Mono</vt:lpstr>
      <vt:lpstr>Montserrat</vt:lpstr>
      <vt:lpstr>Montserrat Light</vt:lpstr>
      <vt:lpstr>Montserrat Semi Bold</vt:lpstr>
      <vt:lpstr>SFMono-Regular</vt:lpstr>
      <vt:lpstr>Zilla Slab</vt:lpstr>
      <vt:lpstr>Craftesmen</vt:lpstr>
      <vt:lpstr>PowerPoint-presentatie</vt:lpstr>
      <vt:lpstr>Agenda</vt:lpstr>
      <vt:lpstr>Observability</vt:lpstr>
      <vt:lpstr>Why is observability important now?</vt:lpstr>
      <vt:lpstr>Observability problem with microservices</vt:lpstr>
      <vt:lpstr>3 Pillars of Observability</vt:lpstr>
      <vt:lpstr>Why one system for observability? </vt:lpstr>
      <vt:lpstr>OpenTelemetry</vt:lpstr>
      <vt:lpstr>OpenTelemetry  - key features</vt:lpstr>
      <vt:lpstr>OpenTelemetry Signals</vt:lpstr>
      <vt:lpstr>OpenTelemetry - Traces</vt:lpstr>
      <vt:lpstr>OpenTelemetry - Metrics</vt:lpstr>
      <vt:lpstr>OpenTelemetry Collector</vt:lpstr>
      <vt:lpstr>SigNoz</vt:lpstr>
      <vt:lpstr>SigNoz architecture</vt:lpstr>
      <vt:lpstr>PowerPoint-presentatie</vt:lpstr>
      <vt:lpstr>OpenTelemetry Quick start</vt:lpstr>
      <vt:lpstr>OpenTelemetry - Automatic instrumentation</vt:lpstr>
      <vt:lpstr>OpenTelemetry – Automatic instrumentation configuration</vt:lpstr>
      <vt:lpstr>OpenTelemetry - Manual instrumentation</vt:lpstr>
      <vt:lpstr>MicroMeter dependencies</vt:lpstr>
      <vt:lpstr>OpenTelemetry - Database instrumentation</vt:lpstr>
      <vt:lpstr>Exercises – IT Brewery application</vt:lpstr>
      <vt:lpstr>Assignments 1 - 4</vt:lpstr>
      <vt:lpstr>OpenTelemetry - Traces</vt:lpstr>
      <vt:lpstr>OpenTelemetry - Spans</vt:lpstr>
      <vt:lpstr>OpenTelemetry - Span Context</vt:lpstr>
      <vt:lpstr>OpenTelemetry - Span Attributes</vt:lpstr>
      <vt:lpstr>OpenTelemetry - Span Events</vt:lpstr>
      <vt:lpstr>OpenTelemetry - Span Status &amp; Kind</vt:lpstr>
      <vt:lpstr>OpenTelemetry – Tracing in Spring Framework</vt:lpstr>
      <vt:lpstr>OpenTelemetry – Tracing in Spring Framework</vt:lpstr>
      <vt:lpstr>OpenTelemetry – Tracing in Spring Framework</vt:lpstr>
      <vt:lpstr>OpenTelemetry – Tracing in Quarkus</vt:lpstr>
      <vt:lpstr>OpenTelemetry – Span Events</vt:lpstr>
      <vt:lpstr>OpenTelemetry - Baggage</vt:lpstr>
      <vt:lpstr>OpenTelemetry – Baggage</vt:lpstr>
      <vt:lpstr>OpenTelemetry – Distributed Tracing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marten moolenaar</dc:creator>
  <cp:lastModifiedBy>Gerry</cp:lastModifiedBy>
  <cp:revision>166</cp:revision>
  <dcterms:created xsi:type="dcterms:W3CDTF">2021-02-09T19:47:58Z</dcterms:created>
  <dcterms:modified xsi:type="dcterms:W3CDTF">2024-10-02T13:47:07Z</dcterms:modified>
</cp:coreProperties>
</file>